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8" r:id="rId3"/>
    <p:sldId id="259" r:id="rId4"/>
    <p:sldId id="262" r:id="rId5"/>
    <p:sldId id="265" r:id="rId6"/>
    <p:sldId id="266" r:id="rId7"/>
    <p:sldId id="261"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2" r:id="rId23"/>
    <p:sldId id="283" r:id="rId24"/>
    <p:sldId id="285" r:id="rId25"/>
    <p:sldId id="281" r:id="rId26"/>
    <p:sldId id="286" r:id="rId27"/>
  </p:sldIdLst>
  <p:sldSz cx="9144000" cy="6858000" type="screen4x3"/>
  <p:notesSz cx="6858000" cy="9144000"/>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2" autoAdjust="0"/>
    <p:restoredTop sz="94660"/>
  </p:normalViewPr>
  <p:slideViewPr>
    <p:cSldViewPr snapToGrid="0">
      <p:cViewPr varScale="1">
        <p:scale>
          <a:sx n="71" d="100"/>
          <a:sy n="71" d="100"/>
        </p:scale>
        <p:origin x="117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2066326097"/>
      </p:ext>
    </p:extLst>
  </p:cSld>
  <p:clrMapOvr>
    <a:masterClrMapping/>
  </p:clrMapOvr>
  <p:transition spd="med">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3817264936"/>
      </p:ext>
    </p:extLst>
  </p:cSld>
  <p:clrMapOvr>
    <a:masterClrMapping/>
  </p:clrMapOvr>
  <p:transition spd="med">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1364288668"/>
      </p:ext>
    </p:extLst>
  </p:cSld>
  <p:clrMapOvr>
    <a:masterClrMapping/>
  </p:clrMapOvr>
  <p:transition spd="med">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1753790710"/>
      </p:ext>
    </p:extLst>
  </p:cSld>
  <p:clrMapOvr>
    <a:masterClrMapping/>
  </p:clrMapOvr>
  <p:transition spd="med">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779020080"/>
      </p:ext>
    </p:extLst>
  </p:cSld>
  <p:clrMapOvr>
    <a:masterClrMapping/>
  </p:clrMapOvr>
  <p:transition spd="med">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2084349620"/>
      </p:ext>
    </p:extLst>
  </p:cSld>
  <p:clrMapOvr>
    <a:masterClrMapping/>
  </p:clrMapOvr>
  <p:transition spd="med">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310042593"/>
      </p:ext>
    </p:extLst>
  </p:cSld>
  <p:clrMapOvr>
    <a:masterClrMapping/>
  </p:clrMapOvr>
  <p:transition spd="med">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1927882759"/>
      </p:ext>
    </p:extLst>
  </p:cSld>
  <p:clrMapOvr>
    <a:masterClrMapping/>
  </p:clrMapOvr>
  <p:transition spd="med">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242505035"/>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1685089354"/>
      </p:ext>
    </p:extLst>
  </p:cSld>
  <p:clrMapOvr>
    <a:masterClrMapping/>
  </p:clrMapOvr>
  <p:transition spd="med">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0BD3491-FE49-4F62-AE6C-35B85A953BFD}" type="datetimeFigureOut">
              <a:rPr lang="ru-RU" smtClean="0"/>
              <a:pPr/>
              <a:t>06.06.2019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0CC2B4D-5490-4258-A887-D9DA35FCB115}" type="slidenum">
              <a:rPr lang="ru-RU" smtClean="0"/>
              <a:pPr/>
              <a:t>‹#›</a:t>
            </a:fld>
            <a:endParaRPr lang="ru-RU"/>
          </a:p>
        </p:txBody>
      </p:sp>
    </p:spTree>
    <p:extLst>
      <p:ext uri="{BB962C8B-B14F-4D97-AF65-F5344CB8AC3E}">
        <p14:creationId xmlns:p14="http://schemas.microsoft.com/office/powerpoint/2010/main" val="4161418403"/>
      </p:ext>
    </p:extLst>
  </p:cSld>
  <p:clrMapOvr>
    <a:masterClrMapping/>
  </p:clrMapOvr>
  <p:transition spd="med">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D3491-FE49-4F62-AE6C-35B85A953BFD}" type="datetimeFigureOut">
              <a:rPr lang="ru-RU" smtClean="0"/>
              <a:pPr/>
              <a:t>06.06.2019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C2B4D-5490-4258-A887-D9DA35FCB115}" type="slidenum">
              <a:rPr lang="ru-RU" smtClean="0"/>
              <a:pPr/>
              <a:t>‹#›</a:t>
            </a:fld>
            <a:endParaRPr lang="ru-RU"/>
          </a:p>
        </p:txBody>
      </p:sp>
    </p:spTree>
    <p:extLst>
      <p:ext uri="{BB962C8B-B14F-4D97-AF65-F5344CB8AC3E}">
        <p14:creationId xmlns:p14="http://schemas.microsoft.com/office/powerpoint/2010/main" val="2884495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litmir.me/br/?b=93886&amp;p=1" TargetMode="External"/><Relationship Id="rId3" Type="http://schemas.microsoft.com/office/2007/relationships/hdphoto" Target="../media/hdphoto1.wdp"/><Relationship Id="rId7" Type="http://schemas.openxmlformats.org/officeDocument/2006/relationships/hyperlink" Target="https://www.youtube.com/watch?v=81v8J-i7_SE" TargetMode="Externa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www.youtube.com/watch?v=uFXEq46SPKY" TargetMode="External"/><Relationship Id="rId5" Type="http://schemas.openxmlformats.org/officeDocument/2006/relationships/hyperlink" Target="https://www.litmir.me/br/?b=10701&amp;p=1"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hyperlink" Target="https://www.litmir.me/br/?b=226757&amp;p=1" TargetMode="External"/><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hyperlink" Target="https://m.knigavuhe.org/book/zubr/" TargetMode="External"/><Relationship Id="rId5" Type="http://schemas.openxmlformats.org/officeDocument/2006/relationships/hyperlink" Target="https://www.litmir.me/bd/?b=10711&amp;p=1" TargetMode="Externa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7.wdp"/><Relationship Id="rId7" Type="http://schemas.openxmlformats.org/officeDocument/2006/relationships/hyperlink" Target="https://www.ivi.ru/watch/kartina"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audioknigi.club/granin-daniil-kartina" TargetMode="External"/><Relationship Id="rId5" Type="http://schemas.openxmlformats.org/officeDocument/2006/relationships/hyperlink" Target="https://www.litmir.me/br/?b=10702&amp;p=1" TargetMode="External"/><Relationship Id="rId4" Type="http://schemas.openxmlformats.org/officeDocument/2006/relationships/image" Target="../media/image43.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www.litmir.me/br/?b=10705&amp;p=1"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ru.wikipedia.org/wiki/&#1063;&#1080;&#1090;&#1072;&#1077;&#1084;_&#1073;&#1083;&#1086;&#1082;&#1072;&#1076;&#1085;&#1091;&#1102;_&#1082;&#1085;&#1080;&#1075;&#1091;" TargetMode="External"/><Relationship Id="rId3" Type="http://schemas.microsoft.com/office/2007/relationships/hdphoto" Target="../media/hdphoto8.wdp"/><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www.litmir.me/br/?b=872&amp;p=1" TargetMode="External"/><Relationship Id="rId10" Type="http://schemas.openxmlformats.org/officeDocument/2006/relationships/image" Target="../media/image51.png"/><Relationship Id="rId4" Type="http://schemas.openxmlformats.org/officeDocument/2006/relationships/hyperlink" Target="https://ru.wikipedia.org/wiki/&#1041;&#1083;&#1086;&#1082;&#1072;&#1076;&#1085;&#1072;&#1103;_&#1082;&#1085;&#1080;&#1075;&#1072;" TargetMode="External"/><Relationship Id="rId9" Type="http://schemas.openxmlformats.org/officeDocument/2006/relationships/hyperlink" Target="https://www.youtube.com/watch?v=MUdUc6aQiV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hyperlink" Target="https://www.youtube.com/watch?v=XoJowPfBC1k" TargetMode="External"/><Relationship Id="rId4" Type="http://schemas.openxmlformats.org/officeDocument/2006/relationships/hyperlink" Target="https://avidreaders.ru/read-book/moy-leytenant.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s://www.litres.ru/daniil-granin/vechera-s-petrom-velikim/chitat-onlayn/?_openstat=ZGlyZWN0LnlhbmRleC5ydTsxNzQ0MzIyMTs2MTQxNzc1NTg3O3lhbmRleC5ydTpwcmVtaXVt&amp;yclid=2887834178680818546&amp;utm_medium=cpc&amp;utm_source=yandex&amp;utm_campaign=DSA_~402475360|17443221&amp;utm_term=&amp;utm_content=v2||6141775587||547796||||1||premium||none||search||no&amp;k50id=01000000547796_&#1042;&#1089;&#1077;%20&#1089;&#1090;&#1088;&#1072;&#1085;&#1080;&#1094;&#1099;" TargetMode="Externa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youtu.be/gOPf1ZGQi0U" TargetMode="Externa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youtube.com/watch?v=5S_WRGJIPxY"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https://www.youtube.com/watch?v=DAD29Qa2pd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ru.wikipedia.org/wiki/&#1043;&#1088;&#1072;&#1085;&#1080;&#1085;,_&#1044;&#1072;&#1085;&#1080;&#1080;&#1083;_&#1040;&#1083;&#1077;&#1082;&#1089;&#1072;&#1085;&#1076;&#1088;&#1086;&#1074;&#1080;&#1095;" TargetMode="External"/><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9.xml"/><Relationship Id="rId4" Type="http://schemas.openxmlformats.org/officeDocument/2006/relationships/slide" Target="slide3.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hyperlink" Target="https://www.youtube.com/watch?v=77P5eNCyBrA" TargetMode="External"/><Relationship Id="rId5" Type="http://schemas.openxmlformats.org/officeDocument/2006/relationships/image" Target="../media/image61.png"/><Relationship Id="rId4" Type="http://schemas.openxmlformats.org/officeDocument/2006/relationships/hyperlink" Target="https://www.litmir.me/br/?b=200168&amp;p=2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hyperlink" Target="https://www.youtube.com/watch?v=EhotJI6ApPc"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877942" y="2473657"/>
            <a:ext cx="7772400" cy="1566080"/>
          </a:xfrm>
        </p:spPr>
        <p:txBody>
          <a:bodyPr>
            <a:normAutofit fontScale="90000"/>
          </a:bodyPr>
          <a:lstStyle/>
          <a:p>
            <a:r>
              <a:rPr lang="ru-RU" b="1" dirty="0" smtClean="0">
                <a:solidFill>
                  <a:srgbClr val="C00000"/>
                </a:solidFill>
                <a:latin typeface="Times New Roman" panose="02020603050405020304" pitchFamily="18" charset="0"/>
                <a:cs typeface="Times New Roman" panose="02020603050405020304" pitchFamily="18" charset="0"/>
              </a:rPr>
              <a:t>ОСТАТЬСЯ САМИМ СОБОЙ</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130425" y="1890216"/>
            <a:ext cx="6858000" cy="523287"/>
          </a:xfrm>
        </p:spPr>
        <p:txBody>
          <a:bodyPr>
            <a:normAutofit/>
          </a:bodyPr>
          <a:lstStyle/>
          <a:p>
            <a:r>
              <a:rPr lang="ru-RU" sz="1800" b="1" dirty="0" smtClean="0">
                <a:solidFill>
                  <a:srgbClr val="C00000"/>
                </a:solidFill>
                <a:latin typeface="Times New Roman" panose="02020603050405020304" pitchFamily="18" charset="0"/>
                <a:cs typeface="Times New Roman" panose="02020603050405020304" pitchFamily="18" charset="0"/>
              </a:rPr>
              <a:t>ВИРТУАЛЬНАЯ  ВЫСТАВКА</a:t>
            </a:r>
            <a:endParaRPr lang="ru-RU" sz="1800" b="1"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46812" y="206444"/>
            <a:ext cx="4572000" cy="923330"/>
          </a:xfrm>
          <a:prstGeom prst="rect">
            <a:avLst/>
          </a:prstGeom>
        </p:spPr>
        <p:txBody>
          <a:bodyPr>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МУК </a:t>
            </a:r>
            <a:r>
              <a:rPr lang="ru-RU" b="1" dirty="0">
                <a:solidFill>
                  <a:srgbClr val="002060"/>
                </a:solidFill>
                <a:latin typeface="Times New Roman" panose="02020603050405020304" pitchFamily="18" charset="0"/>
                <a:cs typeface="Times New Roman" panose="02020603050405020304" pitchFamily="18" charset="0"/>
              </a:rPr>
              <a:t>«Тульская библиотечная система»</a:t>
            </a:r>
          </a:p>
          <a:p>
            <a:pPr algn="ctr"/>
            <a:r>
              <a:rPr lang="ru-RU" b="1" dirty="0">
                <a:solidFill>
                  <a:srgbClr val="002060"/>
                </a:solidFill>
                <a:latin typeface="Times New Roman" panose="02020603050405020304" pitchFamily="18" charset="0"/>
                <a:cs typeface="Times New Roman" panose="02020603050405020304" pitchFamily="18" charset="0"/>
              </a:rPr>
              <a:t>Центральная городская библиотека  </a:t>
            </a:r>
          </a:p>
          <a:p>
            <a:pPr algn="ctr"/>
            <a:r>
              <a:rPr lang="ru-RU" b="1" dirty="0">
                <a:solidFill>
                  <a:srgbClr val="002060"/>
                </a:solidFill>
                <a:latin typeface="Times New Roman" panose="02020603050405020304" pitchFamily="18" charset="0"/>
                <a:cs typeface="Times New Roman" panose="02020603050405020304" pitchFamily="18" charset="0"/>
              </a:rPr>
              <a:t>им. Л.Н. Толстого</a:t>
            </a:r>
          </a:p>
        </p:txBody>
      </p:sp>
      <p:sp>
        <p:nvSpPr>
          <p:cNvPr id="6" name="TextBox 5"/>
          <p:cNvSpPr txBox="1"/>
          <p:nvPr/>
        </p:nvSpPr>
        <p:spPr>
          <a:xfrm>
            <a:off x="188729" y="4352568"/>
            <a:ext cx="5427324" cy="954107"/>
          </a:xfrm>
          <a:prstGeom prst="rect">
            <a:avLst/>
          </a:prstGeom>
          <a:noFill/>
        </p:spPr>
        <p:txBody>
          <a:bodyPr wrap="square" rtlCol="0">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К 100-летию со дня рождения Даниила Гранина</a:t>
            </a:r>
            <a:endParaRPr lang="ru-RU"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223476"/>
      </p:ext>
    </p:extLst>
  </p:cSld>
  <p:clrMapOvr>
    <a:masterClrMapping/>
  </p:clrMapOvr>
  <p:transition spd="med">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duotone>
              <a:prstClr val="black"/>
              <a:schemeClr val="accent2">
                <a:lumMod val="20000"/>
                <a:lumOff val="80000"/>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15435"/>
            <a:ext cx="9063237" cy="6797429"/>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0608" y="4528940"/>
            <a:ext cx="2795399" cy="2096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607" y="2658081"/>
            <a:ext cx="2811738" cy="695579"/>
          </a:xfrm>
          <a:prstGeom prst="rect">
            <a:avLst/>
          </a:prstGeom>
        </p:spPr>
      </p:pic>
      <p:pic>
        <p:nvPicPr>
          <p:cNvPr id="12" name="Рисунок 11"/>
          <p:cNvPicPr>
            <a:picLocks noChangeAspect="1"/>
          </p:cNvPicPr>
          <p:nvPr/>
        </p:nvPicPr>
        <p:blipFill>
          <a:blip r:embed="rId6" cstate="print"/>
          <a:stretch>
            <a:fillRect/>
          </a:stretch>
        </p:blipFill>
        <p:spPr>
          <a:xfrm>
            <a:off x="6918625" y="279054"/>
            <a:ext cx="1484094" cy="2135464"/>
          </a:xfrm>
          <a:prstGeom prst="rect">
            <a:avLst/>
          </a:prstGeom>
        </p:spPr>
      </p:pic>
      <p:sp>
        <p:nvSpPr>
          <p:cNvPr id="13" name="TextBox 12"/>
          <p:cNvSpPr txBox="1"/>
          <p:nvPr/>
        </p:nvSpPr>
        <p:spPr>
          <a:xfrm>
            <a:off x="474420" y="3728721"/>
            <a:ext cx="5225767" cy="1600438"/>
          </a:xfrm>
          <a:prstGeom prst="rect">
            <a:avLst/>
          </a:prstGeom>
          <a:solidFill>
            <a:schemeClr val="accent1">
              <a:lumMod val="20000"/>
              <a:lumOff val="80000"/>
            </a:schemeClr>
          </a:solidFill>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Первая публикация романа «Искатели» — журнал «Звезда», 1954, № 7-8. На следующий год — отдельное издание и перепечатка в «Роман-газете». В 1954-55 годах на этот роман было опубликовано множество рецензий в газетах и  журналах.</a:t>
            </a:r>
          </a:p>
          <a:p>
            <a:pPr algn="just"/>
            <a:r>
              <a:rPr lang="ru-RU" sz="1400" b="1" dirty="0">
                <a:latin typeface="Times New Roman" panose="02020603050405020304" pitchFamily="18" charset="0"/>
                <a:cs typeface="Times New Roman" panose="02020603050405020304" pitchFamily="18" charset="0"/>
              </a:rPr>
              <a:t>В 1956 году по роману был снят художественный фильм  (студия «Ленфильм», режиссер М. Шапиро). </a:t>
            </a:r>
          </a:p>
        </p:txBody>
      </p:sp>
      <p:sp>
        <p:nvSpPr>
          <p:cNvPr id="15" name="TextBox 14"/>
          <p:cNvSpPr txBox="1"/>
          <p:nvPr/>
        </p:nvSpPr>
        <p:spPr>
          <a:xfrm>
            <a:off x="474419" y="5870910"/>
            <a:ext cx="5225767" cy="369332"/>
          </a:xfrm>
          <a:prstGeom prst="rect">
            <a:avLst/>
          </a:prstGeom>
          <a:solidFill>
            <a:schemeClr val="accent1">
              <a:lumMod val="20000"/>
              <a:lumOff val="80000"/>
            </a:schemeClr>
          </a:solidFill>
        </p:spPr>
        <p:txBody>
          <a:bodyPr wrap="square" rtlCol="0">
            <a:spAutoFit/>
          </a:bodyPr>
          <a:lstStyle/>
          <a:p>
            <a:r>
              <a:rPr lang="ru-RU" dirty="0" smtClean="0">
                <a:hlinkClick r:id="rId7"/>
              </a:rPr>
              <a:t>СМОТРЕТЬ ФИЛЬМ</a:t>
            </a:r>
            <a:r>
              <a:rPr lang="ru-RU" dirty="0" smtClean="0"/>
              <a:t> «Искатели» (1956)</a:t>
            </a:r>
            <a:endParaRPr lang="ru-RU" dirty="0"/>
          </a:p>
        </p:txBody>
      </p:sp>
      <p:sp>
        <p:nvSpPr>
          <p:cNvPr id="16" name="TextBox 15"/>
          <p:cNvSpPr txBox="1"/>
          <p:nvPr/>
        </p:nvSpPr>
        <p:spPr>
          <a:xfrm>
            <a:off x="100980" y="279054"/>
            <a:ext cx="5972647" cy="3108543"/>
          </a:xfrm>
          <a:prstGeom prst="rect">
            <a:avLst/>
          </a:prstGeom>
          <a:solidFill>
            <a:schemeClr val="tx2">
              <a:lumMod val="20000"/>
              <a:lumOff val="80000"/>
            </a:schemeClr>
          </a:solidFill>
          <a:ln>
            <a:solidFill>
              <a:srgbClr val="002060"/>
            </a:solidFill>
          </a:ln>
        </p:spPr>
        <p:txBody>
          <a:bodyPr wrap="square" rtlCol="0">
            <a:spAutoFit/>
          </a:bodyPr>
          <a:lstStyle/>
          <a:p>
            <a:pPr algn="just"/>
            <a:r>
              <a:rPr lang="ru-RU" sz="1400" b="1" i="1" dirty="0">
                <a:latin typeface="Times New Roman" panose="02020603050405020304" pitchFamily="18" charset="0"/>
                <a:cs typeface="Times New Roman" panose="02020603050405020304" pitchFamily="18" charset="0"/>
              </a:rPr>
              <a:t>Молодой кандидат наук Андрей Лобанов после защиты диссертации не захотел оставаться на преподавательской работе в вузе, а решил пойти на производство, потому что только там можно было сделать и отладить придуманное им устройство — дистанционный локатор повреждений электрических сетей. Он становится начальником </a:t>
            </a:r>
            <a:r>
              <a:rPr lang="ru-RU" sz="1400" b="1" i="1" dirty="0" err="1">
                <a:latin typeface="Times New Roman" panose="02020603050405020304" pitchFamily="18" charset="0"/>
                <a:cs typeface="Times New Roman" panose="02020603050405020304" pitchFamily="18" charset="0"/>
              </a:rPr>
              <a:t>электролаборатории</a:t>
            </a:r>
            <a:r>
              <a:rPr lang="ru-RU" sz="1400" b="1" i="1" dirty="0">
                <a:latin typeface="Times New Roman" panose="02020603050405020304" pitchFamily="18" charset="0"/>
                <a:cs typeface="Times New Roman" panose="02020603050405020304" pitchFamily="18" charset="0"/>
              </a:rPr>
              <a:t> Управления энергосистемы Ленинграда. Но в городе только-только удалось восстановить разрушенное войной городское хозяйство, и многие считают, что силы нужно тратить не на изобретения и перспективные исследования, а на удовлетворение насущных нужд. Что нужнее ремонтникам — прибор завтрашнего дня или простой обогреватель, чтобы не мерзнуть на рабочем месте? Удастся ли Лобанову воплотить его идею? Как сложатся его непростые отношения с инженерами, монтерами и техниками? Наконец </a:t>
            </a:r>
            <a:r>
              <a:rPr lang="ru-RU" sz="1400" b="1" i="1" dirty="0" smtClean="0">
                <a:latin typeface="Times New Roman" panose="02020603050405020304" pitchFamily="18" charset="0"/>
                <a:cs typeface="Times New Roman" panose="02020603050405020304" pitchFamily="18" charset="0"/>
              </a:rPr>
              <a:t>- доведется </a:t>
            </a:r>
            <a:r>
              <a:rPr lang="ru-RU" sz="1400" b="1" i="1" dirty="0">
                <a:latin typeface="Times New Roman" panose="02020603050405020304" pitchFamily="18" charset="0"/>
                <a:cs typeface="Times New Roman" panose="02020603050405020304" pitchFamily="18" charset="0"/>
              </a:rPr>
              <a:t>ли ему найти свою любовь?</a:t>
            </a:r>
          </a:p>
        </p:txBody>
      </p:sp>
      <p:sp>
        <p:nvSpPr>
          <p:cNvPr id="17" name="TextBox 16"/>
          <p:cNvSpPr txBox="1"/>
          <p:nvPr/>
        </p:nvSpPr>
        <p:spPr>
          <a:xfrm>
            <a:off x="6174607" y="3671248"/>
            <a:ext cx="2687402" cy="646331"/>
          </a:xfrm>
          <a:prstGeom prst="rect">
            <a:avLst/>
          </a:prstGeom>
          <a:solidFill>
            <a:schemeClr val="accent1">
              <a:lumMod val="20000"/>
              <a:lumOff val="80000"/>
            </a:schemeClr>
          </a:solidFill>
        </p:spPr>
        <p:txBody>
          <a:bodyPr wrap="square" rtlCol="0">
            <a:spAutoFit/>
          </a:bodyPr>
          <a:lstStyle/>
          <a:p>
            <a:r>
              <a:rPr lang="ru-RU" dirty="0" smtClean="0">
                <a:hlinkClick r:id="rId8"/>
              </a:rPr>
              <a:t>ЧИТАТЬ КНИГУ </a:t>
            </a:r>
            <a:r>
              <a:rPr lang="ru-RU" dirty="0" err="1" smtClean="0"/>
              <a:t>Д.Гранина</a:t>
            </a:r>
            <a:r>
              <a:rPr lang="ru-RU" dirty="0" smtClean="0"/>
              <a:t> «Искатели»</a:t>
            </a:r>
            <a:endParaRPr lang="ru-RU" dirty="0"/>
          </a:p>
        </p:txBody>
      </p:sp>
    </p:spTree>
    <p:extLst>
      <p:ext uri="{BB962C8B-B14F-4D97-AF65-F5344CB8AC3E}">
        <p14:creationId xmlns:p14="http://schemas.microsoft.com/office/powerpoint/2010/main" val="9510513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ln>
            <a:solidFill>
              <a:srgbClr val="002060"/>
            </a:solidFill>
          </a:ln>
        </p:spPr>
      </p:pic>
      <p:pic>
        <p:nvPicPr>
          <p:cNvPr id="7" name="Рисунок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982" y="277450"/>
            <a:ext cx="1667817" cy="2624826"/>
          </a:xfrm>
          <a:prstGeom prst="rect">
            <a:avLst/>
          </a:prstGeom>
          <a:ln>
            <a:noFill/>
          </a:ln>
          <a:effectLst>
            <a:outerShdw blurRad="292100" dist="139700" dir="2700000" algn="tl" rotWithShape="0">
              <a:srgbClr val="333333">
                <a:alpha val="65000"/>
              </a:srgbClr>
            </a:outerShdw>
          </a:effectLst>
        </p:spPr>
      </p:pic>
      <p:sp>
        <p:nvSpPr>
          <p:cNvPr id="12" name="Табличка 11"/>
          <p:cNvSpPr/>
          <p:nvPr/>
        </p:nvSpPr>
        <p:spPr>
          <a:xfrm>
            <a:off x="2004989" y="551596"/>
            <a:ext cx="3078937" cy="77387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Гранин, </a:t>
            </a:r>
            <a:r>
              <a:rPr lang="ru-RU" sz="1400" b="1" dirty="0" smtClean="0">
                <a:solidFill>
                  <a:schemeClr val="tx1"/>
                </a:solidFill>
                <a:latin typeface="Times New Roman" panose="02020603050405020304" pitchFamily="18" charset="0"/>
                <a:cs typeface="Times New Roman" panose="02020603050405020304" pitchFamily="18" charset="0"/>
              </a:rPr>
              <a:t>Д. А. Иду на грозу / </a:t>
            </a:r>
            <a:r>
              <a:rPr lang="ru-RU" sz="1400" b="1" dirty="0">
                <a:solidFill>
                  <a:schemeClr val="tx1"/>
                </a:solidFill>
                <a:latin typeface="Times New Roman" panose="02020603050405020304" pitchFamily="18" charset="0"/>
                <a:cs typeface="Times New Roman" panose="02020603050405020304" pitchFamily="18" charset="0"/>
              </a:rPr>
              <a:t>Даниил </a:t>
            </a:r>
            <a:r>
              <a:rPr lang="ru-RU" sz="1400" b="1" dirty="0" smtClean="0">
                <a:solidFill>
                  <a:schemeClr val="tx1"/>
                </a:solidFill>
                <a:latin typeface="Times New Roman" panose="02020603050405020304" pitchFamily="18" charset="0"/>
                <a:cs typeface="Times New Roman" panose="02020603050405020304" pitchFamily="18" charset="0"/>
              </a:rPr>
              <a:t>Гранин. </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Москва, 2017. </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416 </a:t>
            </a:r>
            <a:r>
              <a:rPr lang="ru-RU" sz="1400" b="1" dirty="0">
                <a:solidFill>
                  <a:schemeClr val="tx1"/>
                </a:solidFill>
                <a:latin typeface="Times New Roman" panose="02020603050405020304" pitchFamily="18" charset="0"/>
                <a:cs typeface="Times New Roman" panose="02020603050405020304" pitchFamily="18" charset="0"/>
              </a:rPr>
              <a:t>с. </a:t>
            </a:r>
            <a:r>
              <a:rPr lang="ru-RU" sz="1400" b="1" dirty="0" smtClean="0">
                <a:solidFill>
                  <a:schemeClr val="tx1"/>
                </a:solidFill>
                <a:latin typeface="Times New Roman" panose="02020603050405020304" pitchFamily="18" charset="0"/>
                <a:cs typeface="Times New Roman" panose="02020603050405020304" pitchFamily="18" charset="0"/>
              </a:rPr>
              <a:t>- (Азбука-классика).</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16644" y="301187"/>
            <a:ext cx="3643532" cy="3323987"/>
          </a:xfrm>
          <a:prstGeom prst="rect">
            <a:avLst/>
          </a:prstGeom>
          <a:solidFill>
            <a:schemeClr val="tx2">
              <a:lumMod val="20000"/>
              <a:lumOff val="80000"/>
            </a:schemeClr>
          </a:solidFill>
          <a:ln>
            <a:solidFill>
              <a:srgbClr val="002060"/>
            </a:solidFill>
          </a:ln>
        </p:spPr>
        <p:txBody>
          <a:bodyPr wrap="square" rtlCol="0">
            <a:spAutoFit/>
          </a:bodyPr>
          <a:lstStyle/>
          <a:p>
            <a:pPr algn="just"/>
            <a:r>
              <a:rPr lang="ru-RU" sz="1400" b="1" dirty="0">
                <a:solidFill>
                  <a:srgbClr val="444444"/>
                </a:solidFill>
                <a:latin typeface="Times New Roman" panose="02020603050405020304" pitchFamily="18" charset="0"/>
                <a:cs typeface="Times New Roman" panose="02020603050405020304" pitchFamily="18" charset="0"/>
              </a:rPr>
              <a:t>Даниил Гранин как волшебник переносит во времена, когда юные ученые стремились управлять природными явлениями, когда они хотели стать богами в своей области. Им предстоит пройти долгий путь, полный любви и дружбы, предательства и отчаяния, обманов и интриг, смерти и возрождения. Их проект – это то, что заставляет их двигаться вперед, отказываясь от простых человеческих утех. Они не выбирают между обычной жизнью и жизнью, посвященной науке. Они просто не видят этого выбора. Для них существует наука, доказательства, теории, графики..</a:t>
            </a:r>
            <a:endParaRPr lang="ru-RU"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32242" y="5441381"/>
            <a:ext cx="4681837" cy="1169551"/>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Книгами </a:t>
            </a:r>
            <a:r>
              <a:rPr lang="ru-RU" sz="1400" b="1" dirty="0" smtClean="0">
                <a:latin typeface="Times New Roman" panose="02020603050405020304" pitchFamily="18" charset="0"/>
                <a:cs typeface="Times New Roman" panose="02020603050405020304" pitchFamily="18" charset="0"/>
              </a:rPr>
              <a:t>Даниила Гранина </a:t>
            </a:r>
            <a:r>
              <a:rPr lang="ru-RU" sz="1400" b="1" dirty="0">
                <a:latin typeface="Times New Roman" panose="02020603050405020304" pitchFamily="18" charset="0"/>
                <a:cs typeface="Times New Roman" panose="02020603050405020304" pitchFamily="18" charset="0"/>
              </a:rPr>
              <a:t>«Искатели» и «Иду на грозу» зачитывалась молодежь, в том числе и будущий нобелевский лауреат Жорес Алфёров. И романы эти привели в науку целое поколение талантливых ученых</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012623" y="1657543"/>
            <a:ext cx="3037677" cy="646331"/>
          </a:xfrm>
          <a:prstGeom prst="rect">
            <a:avLst/>
          </a:prstGeom>
          <a:solidFill>
            <a:schemeClr val="accent1">
              <a:lumMod val="20000"/>
              <a:lumOff val="80000"/>
            </a:schemeClr>
          </a:solidFill>
        </p:spPr>
        <p:txBody>
          <a:bodyPr wrap="square" rtlCol="0">
            <a:spAutoFit/>
          </a:bodyPr>
          <a:lstStyle/>
          <a:p>
            <a:r>
              <a:rPr lang="ru-RU" dirty="0" smtClean="0">
                <a:hlinkClick r:id="rId5"/>
              </a:rPr>
              <a:t>ЧИТАТЬ КНИГУ </a:t>
            </a:r>
            <a:endParaRPr lang="ru-RU" dirty="0" smtClean="0"/>
          </a:p>
          <a:p>
            <a:r>
              <a:rPr lang="ru-RU" dirty="0" smtClean="0"/>
              <a:t>Д. Гранина «Иду на грозу»</a:t>
            </a:r>
            <a:endParaRPr lang="ru-RU" dirty="0"/>
          </a:p>
        </p:txBody>
      </p:sp>
      <p:sp>
        <p:nvSpPr>
          <p:cNvPr id="17" name="TextBox 16"/>
          <p:cNvSpPr txBox="1"/>
          <p:nvPr/>
        </p:nvSpPr>
        <p:spPr>
          <a:xfrm>
            <a:off x="4735772" y="4243753"/>
            <a:ext cx="4248444" cy="307777"/>
          </a:xfrm>
          <a:prstGeom prst="rect">
            <a:avLst/>
          </a:prstGeom>
          <a:noFill/>
        </p:spPr>
        <p:txBody>
          <a:bodyPr wrap="square" rtlCol="0">
            <a:spAutoFit/>
          </a:bodyPr>
          <a:lstStyle/>
          <a:p>
            <a:pPr algn="just"/>
            <a:endParaRPr lang="ru-RU" sz="1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68463" y="4918236"/>
            <a:ext cx="4681837" cy="369332"/>
          </a:xfrm>
          <a:prstGeom prst="rect">
            <a:avLst/>
          </a:prstGeom>
          <a:solidFill>
            <a:schemeClr val="accent1">
              <a:lumMod val="20000"/>
              <a:lumOff val="80000"/>
            </a:schemeClr>
          </a:solidFill>
        </p:spPr>
        <p:txBody>
          <a:bodyPr wrap="square" rtlCol="0">
            <a:spAutoFit/>
          </a:bodyPr>
          <a:lstStyle/>
          <a:p>
            <a:r>
              <a:rPr lang="ru-RU" dirty="0" smtClean="0">
                <a:hlinkClick r:id="rId6"/>
              </a:rPr>
              <a:t>СМОТРЕТЬ ФИЛЬМ </a:t>
            </a:r>
            <a:r>
              <a:rPr lang="ru-RU" dirty="0" smtClean="0"/>
              <a:t>«Иду на грозу»</a:t>
            </a:r>
            <a:endParaRPr lang="ru-RU" dirty="0"/>
          </a:p>
        </p:txBody>
      </p:sp>
      <p:sp>
        <p:nvSpPr>
          <p:cNvPr id="19" name="TextBox 18"/>
          <p:cNvSpPr txBox="1"/>
          <p:nvPr/>
        </p:nvSpPr>
        <p:spPr>
          <a:xfrm>
            <a:off x="259307" y="3079826"/>
            <a:ext cx="4718058" cy="1600438"/>
          </a:xfrm>
          <a:prstGeom prst="rect">
            <a:avLst/>
          </a:prstGeom>
          <a:solidFill>
            <a:schemeClr val="bg2">
              <a:lumMod val="9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Книга представляет собой немалую историческую ценность как произведение, достоверно показывающее жизнь советского научного сообщества в середине прошлого столетия. По мотивам романа был снят одноименный фильм в 1966 году (с А. Белявским и В. </a:t>
            </a:r>
            <a:r>
              <a:rPr lang="ru-RU" sz="1400" b="1" dirty="0" err="1">
                <a:latin typeface="Times New Roman" panose="02020603050405020304" pitchFamily="18" charset="0"/>
                <a:cs typeface="Times New Roman" panose="02020603050405020304" pitchFamily="18" charset="0"/>
              </a:rPr>
              <a:t>Лановым</a:t>
            </a:r>
            <a:r>
              <a:rPr lang="ru-RU" sz="1400" b="1" dirty="0">
                <a:latin typeface="Times New Roman" panose="02020603050405020304" pitchFamily="18" charset="0"/>
                <a:cs typeface="Times New Roman" panose="02020603050405020304" pitchFamily="18" charset="0"/>
              </a:rPr>
              <a:t> в главных ролях), а в 1987 году вышел ремейк. </a:t>
            </a:r>
          </a:p>
        </p:txBody>
      </p:sp>
      <p:pic>
        <p:nvPicPr>
          <p:cNvPr id="20" name="Рисунок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42803" y="4036729"/>
            <a:ext cx="3541413" cy="2501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853856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429"/>
            <a:ext cx="9144000" cy="6858000"/>
          </a:xfrm>
          <a:prstGeom prst="rect">
            <a:avLst/>
          </a:prstGeom>
        </p:spPr>
      </p:pic>
      <p:sp>
        <p:nvSpPr>
          <p:cNvPr id="4" name="TextBox 3"/>
          <p:cNvSpPr txBox="1"/>
          <p:nvPr/>
        </p:nvSpPr>
        <p:spPr>
          <a:xfrm>
            <a:off x="232013" y="354842"/>
            <a:ext cx="8574206" cy="738664"/>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Сегодня как никогда актуальна проблема привлечения молодых, талантливых людей в науку и производство. Н</a:t>
            </a:r>
            <a:r>
              <a:rPr lang="ru-RU" sz="1400" b="1" dirty="0" smtClean="0">
                <a:latin typeface="Times New Roman" panose="02020603050405020304" pitchFamily="18" charset="0"/>
                <a:cs typeface="Times New Roman" panose="02020603050405020304" pitchFamily="18" charset="0"/>
              </a:rPr>
              <a:t>равственные </a:t>
            </a:r>
            <a:r>
              <a:rPr lang="ru-RU" sz="1400" b="1" dirty="0">
                <a:latin typeface="Times New Roman" panose="02020603050405020304" pitchFamily="18" charset="0"/>
                <a:cs typeface="Times New Roman" panose="02020603050405020304" pitchFamily="18" charset="0"/>
              </a:rPr>
              <a:t>проблемы, поднимаемые Даниилом </a:t>
            </a:r>
            <a:r>
              <a:rPr lang="ru-RU" sz="1400" b="1" dirty="0" err="1">
                <a:latin typeface="Times New Roman" panose="02020603050405020304" pitchFamily="18" charset="0"/>
                <a:cs typeface="Times New Roman" panose="02020603050405020304" pitchFamily="18" charset="0"/>
              </a:rPr>
              <a:t>Граниным</a:t>
            </a:r>
            <a:r>
              <a:rPr lang="ru-RU" sz="1400" b="1" dirty="0">
                <a:latin typeface="Times New Roman" panose="02020603050405020304" pitchFamily="18" charset="0"/>
                <a:cs typeface="Times New Roman" panose="02020603050405020304" pitchFamily="18" charset="0"/>
              </a:rPr>
              <a:t>, остаются во многом </a:t>
            </a:r>
            <a:r>
              <a:rPr lang="ru-RU" sz="1400" b="1" dirty="0" smtClean="0">
                <a:latin typeface="Times New Roman" panose="02020603050405020304" pitchFamily="18" charset="0"/>
                <a:cs typeface="Times New Roman" panose="02020603050405020304" pitchFamily="18" charset="0"/>
              </a:rPr>
              <a:t>нерешенными. </a:t>
            </a:r>
            <a:endParaRPr lang="ru-RU" dirty="0"/>
          </a:p>
        </p:txBody>
      </p:sp>
      <p:sp>
        <p:nvSpPr>
          <p:cNvPr id="5" name="TextBox 4"/>
          <p:cNvSpPr txBox="1"/>
          <p:nvPr/>
        </p:nvSpPr>
        <p:spPr>
          <a:xfrm>
            <a:off x="1827100" y="1253529"/>
            <a:ext cx="6786348" cy="1815882"/>
          </a:xfrm>
          <a:prstGeom prst="rect">
            <a:avLst/>
          </a:prstGeom>
          <a:solidFill>
            <a:schemeClr val="accent1">
              <a:lumMod val="40000"/>
              <a:lumOff val="60000"/>
            </a:schemeClr>
          </a:solidFill>
          <a:ln>
            <a:solidFill>
              <a:srgbClr val="002060"/>
            </a:solidFill>
          </a:ln>
        </p:spPr>
        <p:txBody>
          <a:bodyPr wrap="square" rtlCol="0">
            <a:spAutoFit/>
          </a:bodyPr>
          <a:lstStyle/>
          <a:p>
            <a:pPr algn="just"/>
            <a:r>
              <a:rPr lang="ru-RU" sz="1400" b="1" i="1" dirty="0" smtClean="0">
                <a:latin typeface="Times New Roman" panose="02020603050405020304" pitchFamily="18" charset="0"/>
                <a:cs typeface="Times New Roman" panose="02020603050405020304" pitchFamily="18" charset="0"/>
              </a:rPr>
              <a:t> Книга рассказывает </a:t>
            </a:r>
            <a:r>
              <a:rPr lang="ru-RU" sz="1400" b="1" i="1" dirty="0">
                <a:latin typeface="Times New Roman" panose="02020603050405020304" pitchFamily="18" charset="0"/>
                <a:cs typeface="Times New Roman" panose="02020603050405020304" pitchFamily="18" charset="0"/>
              </a:rPr>
              <a:t>об известном советском биологе Николае Тимофееве-Ресовском. Сам Гранин восхищается своим героем. Он сравнивает его с зубром, подчеркивая уникальность ученого и его превосходство над другими. Автор повествует о ярких моментах биографии ученого, например, о том, как во время войны Тимофеев-Ресовский спас межнациональную группу ученых от немцев, каким образом пытался возродить генетику и как пережил обвинение в измене родине. В целом же это повествование о тех репрессиях, которые довелось пережить этой науке прежде, чем быть признанной таковой.</a:t>
            </a:r>
          </a:p>
        </p:txBody>
      </p:sp>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725" y="1253529"/>
            <a:ext cx="1429327" cy="2112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Табличка 8"/>
          <p:cNvSpPr/>
          <p:nvPr/>
        </p:nvSpPr>
        <p:spPr>
          <a:xfrm>
            <a:off x="232013" y="3468437"/>
            <a:ext cx="2593074" cy="660326"/>
          </a:xfrm>
          <a:prstGeom prst="plaqu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Гранин, Д. А. </a:t>
            </a:r>
            <a:r>
              <a:rPr lang="ru-RU" sz="1400" b="1" dirty="0" smtClean="0">
                <a:solidFill>
                  <a:schemeClr val="tx1"/>
                </a:solidFill>
                <a:latin typeface="Times New Roman" panose="02020603050405020304" pitchFamily="18" charset="0"/>
                <a:cs typeface="Times New Roman" panose="02020603050405020304" pitchFamily="18" charset="0"/>
              </a:rPr>
              <a:t>Зубр </a:t>
            </a:r>
            <a:r>
              <a:rPr lang="ru-RU" sz="1400" b="1" dirty="0">
                <a:solidFill>
                  <a:schemeClr val="tx1"/>
                </a:solidFill>
                <a:latin typeface="Times New Roman" panose="02020603050405020304" pitchFamily="18" charset="0"/>
                <a:cs typeface="Times New Roman" panose="02020603050405020304" pitchFamily="18" charset="0"/>
              </a:rPr>
              <a:t>/ Даниил Гранин. - </a:t>
            </a:r>
            <a:r>
              <a:rPr lang="ru-RU" sz="1400" b="1" dirty="0" smtClean="0">
                <a:solidFill>
                  <a:schemeClr val="tx1"/>
                </a:solidFill>
                <a:latin typeface="Times New Roman" panose="02020603050405020304" pitchFamily="18" charset="0"/>
                <a:cs typeface="Times New Roman" panose="02020603050405020304" pitchFamily="18" charset="0"/>
              </a:rPr>
              <a:t>Ленинград, 1987. - 72 </a:t>
            </a:r>
            <a:r>
              <a:rPr lang="ru-RU" sz="1400" b="1" dirty="0">
                <a:solidFill>
                  <a:schemeClr val="tx1"/>
                </a:solidFill>
                <a:latin typeface="Times New Roman" panose="02020603050405020304" pitchFamily="18" charset="0"/>
                <a:cs typeface="Times New Roman" panose="02020603050405020304" pitchFamily="18" charset="0"/>
              </a:rPr>
              <a:t>с. </a:t>
            </a:r>
          </a:p>
        </p:txBody>
      </p:sp>
      <p:sp>
        <p:nvSpPr>
          <p:cNvPr id="10" name="TextBox 9"/>
          <p:cNvSpPr txBox="1"/>
          <p:nvPr/>
        </p:nvSpPr>
        <p:spPr>
          <a:xfrm>
            <a:off x="3057100" y="3468437"/>
            <a:ext cx="2163174" cy="646331"/>
          </a:xfrm>
          <a:prstGeom prst="rect">
            <a:avLst/>
          </a:prstGeom>
          <a:solidFill>
            <a:schemeClr val="accent1">
              <a:lumMod val="20000"/>
              <a:lumOff val="80000"/>
            </a:schemeClr>
          </a:solidFill>
        </p:spPr>
        <p:txBody>
          <a:bodyPr wrap="square" rtlCol="0">
            <a:spAutoFit/>
          </a:bodyPr>
          <a:lstStyle/>
          <a:p>
            <a:r>
              <a:rPr lang="ru-RU" dirty="0" smtClean="0">
                <a:hlinkClick r:id="rId5"/>
              </a:rPr>
              <a:t>ЧИТАТЬ КНИГУ</a:t>
            </a:r>
            <a:endParaRPr lang="ru-RU" dirty="0" smtClean="0"/>
          </a:p>
          <a:p>
            <a:r>
              <a:rPr lang="ru-RU" dirty="0" smtClean="0"/>
              <a:t>Д. Гранина «Зубр»</a:t>
            </a:r>
            <a:endParaRPr lang="ru-RU" dirty="0"/>
          </a:p>
        </p:txBody>
      </p:sp>
      <p:sp>
        <p:nvSpPr>
          <p:cNvPr id="11" name="TextBox 10"/>
          <p:cNvSpPr txBox="1"/>
          <p:nvPr/>
        </p:nvSpPr>
        <p:spPr>
          <a:xfrm>
            <a:off x="5625439" y="3447586"/>
            <a:ext cx="2036929" cy="660326"/>
          </a:xfrm>
          <a:prstGeom prst="rect">
            <a:avLst/>
          </a:prstGeom>
          <a:solidFill>
            <a:schemeClr val="accent1">
              <a:lumMod val="20000"/>
              <a:lumOff val="80000"/>
            </a:schemeClr>
          </a:solidFill>
        </p:spPr>
        <p:txBody>
          <a:bodyPr wrap="square" rtlCol="0">
            <a:spAutoFit/>
          </a:bodyPr>
          <a:lstStyle/>
          <a:p>
            <a:r>
              <a:rPr lang="ru-RU" dirty="0" smtClean="0">
                <a:hlinkClick r:id="rId6"/>
              </a:rPr>
              <a:t>СЛУШАТЬ КНИГУ</a:t>
            </a:r>
            <a:endParaRPr lang="ru-RU" dirty="0" smtClean="0"/>
          </a:p>
          <a:p>
            <a:r>
              <a:rPr lang="ru-RU" dirty="0" smtClean="0"/>
              <a:t>Д. Гранина «Зубр»</a:t>
            </a:r>
            <a:endParaRPr lang="ru-RU" dirty="0"/>
          </a:p>
        </p:txBody>
      </p:sp>
      <p:sp>
        <p:nvSpPr>
          <p:cNvPr id="12" name="TextBox 11"/>
          <p:cNvSpPr txBox="1"/>
          <p:nvPr/>
        </p:nvSpPr>
        <p:spPr>
          <a:xfrm>
            <a:off x="1827100" y="4246374"/>
            <a:ext cx="6786348" cy="1661993"/>
          </a:xfrm>
          <a:prstGeom prst="rect">
            <a:avLst/>
          </a:prstGeom>
          <a:solidFill>
            <a:schemeClr val="accent1">
              <a:lumMod val="40000"/>
              <a:lumOff val="60000"/>
            </a:schemeClr>
          </a:solidFill>
          <a:ln>
            <a:solidFill>
              <a:srgbClr val="002060"/>
            </a:solidFill>
          </a:ln>
        </p:spPr>
        <p:txBody>
          <a:bodyPr wrap="square" rtlCol="0">
            <a:spAutoFit/>
          </a:bodyPr>
          <a:lstStyle/>
          <a:p>
            <a:pPr algn="just"/>
            <a:r>
              <a:rPr lang="ru-RU" sz="1400" b="1" i="1" dirty="0">
                <a:latin typeface="Times New Roman" panose="02020603050405020304" pitchFamily="18" charset="0"/>
                <a:cs typeface="Times New Roman" panose="02020603050405020304" pitchFamily="18" charset="0"/>
              </a:rPr>
              <a:t>«Эта странная жизнь» - </a:t>
            </a:r>
            <a:r>
              <a:rPr lang="ru-RU" sz="1400" b="1" i="1" dirty="0" smtClean="0">
                <a:latin typeface="Times New Roman" panose="02020603050405020304" pitchFamily="18" charset="0"/>
                <a:cs typeface="Times New Roman" panose="02020603050405020304" pitchFamily="18" charset="0"/>
              </a:rPr>
              <a:t>это произведение </a:t>
            </a:r>
            <a:r>
              <a:rPr lang="ru-RU" sz="1400" b="1" i="1" dirty="0">
                <a:latin typeface="Times New Roman" panose="02020603050405020304" pitchFamily="18" charset="0"/>
                <a:cs typeface="Times New Roman" panose="02020603050405020304" pitchFamily="18" charset="0"/>
              </a:rPr>
              <a:t>драгоценный дар для молодых и начинающих, желающих добиться небывалых высот в профессии и жизни. То есть опять-таки для талантливой и амбициозной молодежи! Книга, впервые изданная в 1974 году (сразу тиражом в 100 000 экземпляров!), за почти сорок лет переиздавалась десятки раз, она переведена на несколько языков, в том числе английский и немецкий, и ее по праву считают родоначальницей и вдохновительницей современного тайм-менеджмента</a:t>
            </a:r>
            <a:r>
              <a:rPr lang="ru-RU" dirty="0"/>
              <a:t>.</a:t>
            </a:r>
          </a:p>
        </p:txBody>
      </p:sp>
      <p:sp>
        <p:nvSpPr>
          <p:cNvPr id="14" name="Табличка 13"/>
          <p:cNvSpPr/>
          <p:nvPr/>
        </p:nvSpPr>
        <p:spPr>
          <a:xfrm>
            <a:off x="1750052" y="6011984"/>
            <a:ext cx="3200403" cy="636924"/>
          </a:xfrm>
          <a:prstGeom prst="plaqu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Эта странная жизнь / Даниил Гранин. – Москва,  1982. – 256 с.</a:t>
            </a:r>
            <a:endParaRPr lang="ru-RU" sz="1400" b="1" dirty="0">
              <a:solidFill>
                <a:schemeClr val="tx1"/>
              </a:solidFill>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7" cstate="print"/>
          <a:stretch>
            <a:fillRect/>
          </a:stretch>
        </p:blipFill>
        <p:spPr>
          <a:xfrm>
            <a:off x="301906" y="4247541"/>
            <a:ext cx="1348926" cy="1948543"/>
          </a:xfrm>
          <a:prstGeom prst="rect">
            <a:avLst/>
          </a:prstGeom>
        </p:spPr>
      </p:pic>
      <p:sp>
        <p:nvSpPr>
          <p:cNvPr id="17" name="TextBox 16"/>
          <p:cNvSpPr txBox="1"/>
          <p:nvPr/>
        </p:nvSpPr>
        <p:spPr>
          <a:xfrm>
            <a:off x="5083800" y="6032321"/>
            <a:ext cx="3563773" cy="646331"/>
          </a:xfrm>
          <a:prstGeom prst="rect">
            <a:avLst/>
          </a:prstGeom>
          <a:solidFill>
            <a:schemeClr val="accent1">
              <a:lumMod val="20000"/>
              <a:lumOff val="80000"/>
            </a:schemeClr>
          </a:solidFill>
        </p:spPr>
        <p:txBody>
          <a:bodyPr wrap="square" rtlCol="0">
            <a:spAutoFit/>
          </a:bodyPr>
          <a:lstStyle/>
          <a:p>
            <a:r>
              <a:rPr lang="ru-RU" dirty="0" smtClean="0">
                <a:hlinkClick r:id="rId8"/>
              </a:rPr>
              <a:t>ЧИТАТЬ КНИГУ</a:t>
            </a:r>
            <a:endParaRPr lang="ru-RU" dirty="0" smtClean="0"/>
          </a:p>
          <a:p>
            <a:r>
              <a:rPr lang="ru-RU" dirty="0" smtClean="0"/>
              <a:t>Д. Гранина «Эта странная жизнь»</a:t>
            </a:r>
            <a:endParaRPr lang="ru-RU" dirty="0"/>
          </a:p>
        </p:txBody>
      </p:sp>
    </p:spTree>
    <p:extLst>
      <p:ext uri="{BB962C8B-B14F-4D97-AF65-F5344CB8AC3E}">
        <p14:creationId xmlns:p14="http://schemas.microsoft.com/office/powerpoint/2010/main" val="1602602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0869" y="0"/>
            <a:ext cx="9144793" cy="6858000"/>
          </a:xfrm>
          <a:prstGeom prst="rect">
            <a:avLst/>
          </a:prstGeom>
          <a:ln>
            <a:solidFill>
              <a:srgbClr val="C00000"/>
            </a:solidFill>
          </a:ln>
        </p:spPr>
      </p:pic>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068" y="1015953"/>
            <a:ext cx="1373945" cy="1995297"/>
          </a:xfrm>
          <a:prstGeom prst="rect">
            <a:avLst/>
          </a:prstGeom>
        </p:spPr>
      </p:pic>
      <p:sp>
        <p:nvSpPr>
          <p:cNvPr id="5" name="TextBox 4"/>
          <p:cNvSpPr txBox="1"/>
          <p:nvPr/>
        </p:nvSpPr>
        <p:spPr>
          <a:xfrm>
            <a:off x="177421" y="309833"/>
            <a:ext cx="8748215" cy="523220"/>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r>
              <a:rPr lang="ru-RU" sz="1400" b="1" dirty="0">
                <a:latin typeface="Times New Roman" panose="02020603050405020304" pitchFamily="18" charset="0"/>
                <a:cs typeface="Times New Roman" panose="02020603050405020304" pitchFamily="18" charset="0"/>
              </a:rPr>
              <a:t>В «Картине» Гранин  заострял вопрос о сохранении исторической памяти – это еще одна тема, которой Гранин занимался плотно и с душой.</a:t>
            </a:r>
          </a:p>
        </p:txBody>
      </p:sp>
      <p:sp>
        <p:nvSpPr>
          <p:cNvPr id="7" name="Табличка 6"/>
          <p:cNvSpPr/>
          <p:nvPr/>
        </p:nvSpPr>
        <p:spPr>
          <a:xfrm>
            <a:off x="6570637" y="3194150"/>
            <a:ext cx="2416809" cy="88599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Картина / Даниил Гранин. – Москва, 2014. – 480 с. – (Актуальная проза).</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7421" y="971597"/>
            <a:ext cx="6291618" cy="2893100"/>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just"/>
            <a:r>
              <a:rPr lang="ru-RU" sz="1400" b="1" i="1" dirty="0">
                <a:latin typeface="Times New Roman" panose="02020603050405020304" pitchFamily="18" charset="0"/>
                <a:cs typeface="Times New Roman" panose="02020603050405020304" pitchFamily="18" charset="0"/>
              </a:rPr>
              <a:t>Есть книги одного тиража, а есть - на все времена и для всех читательских </a:t>
            </a:r>
            <a:r>
              <a:rPr lang="ru-RU" sz="1400" b="1" i="1" dirty="0" smtClean="0">
                <a:latin typeface="Times New Roman" panose="02020603050405020304" pitchFamily="18" charset="0"/>
                <a:cs typeface="Times New Roman" panose="02020603050405020304" pitchFamily="18" charset="0"/>
              </a:rPr>
              <a:t>аудиторий. Именно </a:t>
            </a:r>
            <a:r>
              <a:rPr lang="ru-RU" sz="1400" b="1" i="1" dirty="0">
                <a:latin typeface="Times New Roman" panose="02020603050405020304" pitchFamily="18" charset="0"/>
                <a:cs typeface="Times New Roman" panose="02020603050405020304" pitchFamily="18" charset="0"/>
              </a:rPr>
              <a:t>таков роман Даниила Гранина </a:t>
            </a:r>
            <a:r>
              <a:rPr lang="ru-RU" sz="1400" b="1" i="1" dirty="0" smtClean="0">
                <a:latin typeface="Times New Roman" panose="02020603050405020304" pitchFamily="18" charset="0"/>
                <a:cs typeface="Times New Roman" panose="02020603050405020304" pitchFamily="18" charset="0"/>
              </a:rPr>
              <a:t>«Картина».</a:t>
            </a:r>
            <a:r>
              <a:rPr lang="ru-RU" sz="1400" b="1" i="1" dirty="0">
                <a:latin typeface="Times New Roman" panose="02020603050405020304" pitchFamily="18" charset="0"/>
                <a:cs typeface="Times New Roman" panose="02020603050405020304" pitchFamily="18" charset="0"/>
              </a:rPr>
              <a:t> </a:t>
            </a:r>
            <a:br>
              <a:rPr lang="ru-RU" sz="14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В небольшом российском городке в один прекрасный день все переворачивается с ног на голову. Рушится обычный уклад, а главный герой вдруг начинает совершать череду невероятных поступков, не свойственных ему ни по характеру, ни по статусу. Даниил Гранин, мастерски овладевший искусством препарирования человеческой души, помогает своему герою сделать нелегкий выбор, провоцируя его на конфликт с целым миром. </a:t>
            </a:r>
            <a:br>
              <a:rPr lang="ru-RU" sz="1400" b="1" i="1" dirty="0">
                <a:latin typeface="Times New Roman" panose="02020603050405020304" pitchFamily="18" charset="0"/>
                <a:cs typeface="Times New Roman" panose="02020603050405020304" pitchFamily="18" charset="0"/>
              </a:rPr>
            </a:br>
            <a:r>
              <a:rPr lang="ru-RU" sz="1400" b="1" i="1" dirty="0">
                <a:latin typeface="Times New Roman" panose="02020603050405020304" pitchFamily="18" charset="0"/>
                <a:cs typeface="Times New Roman" panose="02020603050405020304" pitchFamily="18" charset="0"/>
              </a:rPr>
              <a:t>На первый взгляд, эта книга о том, как возможно пройти по самому краю и не свалиться в пропасть бездушия и подлости. А если вглядеться пристальнее, она - о наших корнях, идущих из детства, о ностальгии по малой родине и родному дому, о той самой "памяти сердца", предавать которую не стоит ни при каких обстоятельствах…</a:t>
            </a:r>
          </a:p>
        </p:txBody>
      </p:sp>
      <p:sp>
        <p:nvSpPr>
          <p:cNvPr id="9" name="TextBox 8"/>
          <p:cNvSpPr txBox="1"/>
          <p:nvPr/>
        </p:nvSpPr>
        <p:spPr>
          <a:xfrm>
            <a:off x="177421" y="3944840"/>
            <a:ext cx="2899391" cy="646331"/>
          </a:xfrm>
          <a:prstGeom prst="rect">
            <a:avLst/>
          </a:prstGeom>
          <a:solidFill>
            <a:schemeClr val="accent1">
              <a:lumMod val="20000"/>
              <a:lumOff val="80000"/>
            </a:schemeClr>
          </a:solidFill>
        </p:spPr>
        <p:txBody>
          <a:bodyPr wrap="square" rtlCol="0">
            <a:spAutoFit/>
          </a:bodyPr>
          <a:lstStyle/>
          <a:p>
            <a:r>
              <a:rPr lang="ru-RU" dirty="0" smtClean="0">
                <a:hlinkClick r:id="rId5"/>
              </a:rPr>
              <a:t>ЧИТАТЬ КНИГУ</a:t>
            </a:r>
            <a:endParaRPr lang="ru-RU" dirty="0" smtClean="0"/>
          </a:p>
          <a:p>
            <a:r>
              <a:rPr lang="ru-RU" dirty="0" smtClean="0"/>
              <a:t>Д. Гранина «Картина»</a:t>
            </a:r>
            <a:endParaRPr lang="ru-RU" dirty="0"/>
          </a:p>
        </p:txBody>
      </p:sp>
      <p:sp>
        <p:nvSpPr>
          <p:cNvPr id="10" name="TextBox 9"/>
          <p:cNvSpPr txBox="1"/>
          <p:nvPr/>
        </p:nvSpPr>
        <p:spPr>
          <a:xfrm>
            <a:off x="3438078" y="3944840"/>
            <a:ext cx="2975212" cy="646331"/>
          </a:xfrm>
          <a:prstGeom prst="rect">
            <a:avLst/>
          </a:prstGeom>
          <a:solidFill>
            <a:schemeClr val="accent1">
              <a:lumMod val="20000"/>
              <a:lumOff val="80000"/>
            </a:schemeClr>
          </a:solidFill>
        </p:spPr>
        <p:txBody>
          <a:bodyPr wrap="square" rtlCol="0">
            <a:spAutoFit/>
          </a:bodyPr>
          <a:lstStyle/>
          <a:p>
            <a:r>
              <a:rPr lang="ru-RU" dirty="0" smtClean="0">
                <a:hlinkClick r:id="rId6"/>
              </a:rPr>
              <a:t>СЛУШАТЬ КНИГУ</a:t>
            </a:r>
            <a:endParaRPr lang="ru-RU" dirty="0" smtClean="0"/>
          </a:p>
          <a:p>
            <a:r>
              <a:rPr lang="ru-RU" dirty="0" smtClean="0"/>
              <a:t>Д. Гранина «Картина»</a:t>
            </a:r>
            <a:endParaRPr lang="ru-RU" dirty="0"/>
          </a:p>
        </p:txBody>
      </p:sp>
      <p:sp>
        <p:nvSpPr>
          <p:cNvPr id="11" name="Прямоугольник 10"/>
          <p:cNvSpPr/>
          <p:nvPr/>
        </p:nvSpPr>
        <p:spPr>
          <a:xfrm>
            <a:off x="2225849" y="4745302"/>
            <a:ext cx="4033113" cy="1015663"/>
          </a:xfrm>
          <a:prstGeom prst="rect">
            <a:avLst/>
          </a:prstGeom>
        </p:spPr>
        <p:txBody>
          <a:bodyPr wrap="square">
            <a:spAutoFit/>
          </a:bodyPr>
          <a:lstStyle/>
          <a:p>
            <a:pPr algn="just"/>
            <a:r>
              <a:rPr lang="ru-RU" sz="1400" b="1" dirty="0">
                <a:latin typeface="Times New Roman" panose="02020603050405020304" pitchFamily="18" charset="0"/>
                <a:cs typeface="Times New Roman" panose="02020603050405020304" pitchFamily="18" charset="0"/>
              </a:rPr>
              <a:t>В 1985 году по роману был поставлен </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телевизионный фильм (</a:t>
            </a:r>
            <a:r>
              <a:rPr lang="ru-RU" sz="1400" b="1" dirty="0" smtClean="0">
                <a:latin typeface="Times New Roman" panose="02020603050405020304" pitchFamily="18" charset="0"/>
                <a:cs typeface="Times New Roman" panose="02020603050405020304" pitchFamily="18" charset="0"/>
              </a:rPr>
              <a:t>режиссер Б. Мансуров</a:t>
            </a:r>
            <a:r>
              <a:rPr lang="ru-RU" sz="1400" b="1" dirty="0">
                <a:latin typeface="Times New Roman" panose="02020603050405020304" pitchFamily="18" charset="0"/>
                <a:cs typeface="Times New Roman" panose="02020603050405020304" pitchFamily="18" charset="0"/>
              </a:rPr>
              <a:t>).</a:t>
            </a:r>
          </a:p>
          <a:p>
            <a:endParaRPr lang="ru-RU" dirty="0"/>
          </a:p>
        </p:txBody>
      </p:sp>
      <p:sp>
        <p:nvSpPr>
          <p:cNvPr id="12" name="TextBox 11"/>
          <p:cNvSpPr txBox="1"/>
          <p:nvPr/>
        </p:nvSpPr>
        <p:spPr>
          <a:xfrm>
            <a:off x="2737530" y="5797963"/>
            <a:ext cx="2899391" cy="646331"/>
          </a:xfrm>
          <a:prstGeom prst="rect">
            <a:avLst/>
          </a:prstGeom>
          <a:solidFill>
            <a:schemeClr val="accent1">
              <a:lumMod val="20000"/>
              <a:lumOff val="80000"/>
            </a:schemeClr>
          </a:solidFill>
        </p:spPr>
        <p:txBody>
          <a:bodyPr wrap="square" rtlCol="0">
            <a:spAutoFit/>
          </a:bodyPr>
          <a:lstStyle/>
          <a:p>
            <a:pPr algn="ctr"/>
            <a:r>
              <a:rPr lang="ru-RU" dirty="0" smtClean="0">
                <a:hlinkClick r:id="rId7"/>
              </a:rPr>
              <a:t>СМОТРЕТЬ ФИЛЬМ</a:t>
            </a:r>
            <a:endParaRPr lang="ru-RU" dirty="0" smtClean="0"/>
          </a:p>
          <a:p>
            <a:pPr algn="ctr"/>
            <a:r>
              <a:rPr lang="ru-RU" dirty="0" smtClean="0"/>
              <a:t>«Картина»</a:t>
            </a:r>
            <a:endParaRPr lang="ru-RU" dirty="0"/>
          </a:p>
        </p:txBody>
      </p:sp>
      <p:pic>
        <p:nvPicPr>
          <p:cNvPr id="13" name="Рисунок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733" y="4671314"/>
            <a:ext cx="1533318" cy="2066115"/>
          </a:xfrm>
          <a:prstGeom prst="rect">
            <a:avLst/>
          </a:prstGeom>
        </p:spPr>
      </p:pic>
      <p:pic>
        <p:nvPicPr>
          <p:cNvPr id="14" name="Рисунок 1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55760" y="4766813"/>
            <a:ext cx="2595437" cy="1935602"/>
          </a:xfrm>
          <a:prstGeom prst="rect">
            <a:avLst/>
          </a:prstGeom>
        </p:spPr>
      </p:pic>
    </p:spTree>
    <p:extLst>
      <p:ext uri="{BB962C8B-B14F-4D97-AF65-F5344CB8AC3E}">
        <p14:creationId xmlns:p14="http://schemas.microsoft.com/office/powerpoint/2010/main" val="2308296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211540" y="286604"/>
            <a:ext cx="8720919" cy="1600438"/>
          </a:xfrm>
          <a:prstGeom prst="rect">
            <a:avLst/>
          </a:prstGeom>
          <a:solidFill>
            <a:schemeClr val="bg1"/>
          </a:solidFill>
          <a:ln>
            <a:solidFill>
              <a:srgbClr val="FF000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Другая главная тема творчества Даниила Александровича, к которой он долго не решался подступиться – это война. Первый военный рассказ Гранина появился через двадцать пять лет после снятия блокады Ленинграда. Назывался он «Смерть интенданта», опубликован был в 1967 году. Гранин признавался: «Раньше не хотелось писать о войне. Молчать легче, чем забыть. Взяться за перо заставили появившиеся книги участников войны, их «окопная правда». Не нужно ничего сочинять, можно писать про то, как это было с тобой и теми, кто был рядом. Про свой танковый экипаж, про свой взвод, про своего комбата».</a:t>
            </a:r>
          </a:p>
        </p:txBody>
      </p:sp>
      <p:pic>
        <p:nvPicPr>
          <p:cNvPr id="5" name="Рисунок 4"/>
          <p:cNvPicPr>
            <a:picLocks noChangeAspect="1"/>
          </p:cNvPicPr>
          <p:nvPr/>
        </p:nvPicPr>
        <p:blipFill>
          <a:blip r:embed="rId3" cstate="print"/>
          <a:stretch>
            <a:fillRect/>
          </a:stretch>
        </p:blipFill>
        <p:spPr>
          <a:xfrm>
            <a:off x="303661" y="2513432"/>
            <a:ext cx="1320988" cy="1897323"/>
          </a:xfrm>
          <a:prstGeom prst="rect">
            <a:avLst/>
          </a:prstGeom>
          <a:ln>
            <a:noFill/>
          </a:ln>
          <a:effectLst>
            <a:outerShdw blurRad="292100" dist="139700" dir="2700000" algn="tl" rotWithShape="0">
              <a:srgbClr val="333333">
                <a:alpha val="65000"/>
              </a:srgbClr>
            </a:outerShdw>
          </a:effectLst>
        </p:spPr>
      </p:pic>
      <p:sp>
        <p:nvSpPr>
          <p:cNvPr id="6" name="Табличка 5"/>
          <p:cNvSpPr/>
          <p:nvPr/>
        </p:nvSpPr>
        <p:spPr>
          <a:xfrm>
            <a:off x="1742957" y="2560308"/>
            <a:ext cx="2965543" cy="877529"/>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Наш комбат / Даниил Гранин. – Москва, 1989. – 461 с. – (Библиотека журнала «Знамя»).</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867855" y="2436805"/>
            <a:ext cx="4116790" cy="2246769"/>
          </a:xfrm>
          <a:prstGeom prst="rect">
            <a:avLst/>
          </a:prstGeom>
          <a:solidFill>
            <a:schemeClr val="accent1">
              <a:lumMod val="40000"/>
              <a:lumOff val="60000"/>
            </a:schemeClr>
          </a:solidFill>
          <a:ln>
            <a:solidFill>
              <a:srgbClr val="002060"/>
            </a:solidFill>
          </a:ln>
        </p:spPr>
        <p:txBody>
          <a:bodyPr wrap="square" rtlCol="0">
            <a:spAutoFit/>
          </a:bodyPr>
          <a:lstStyle/>
          <a:p>
            <a:pPr algn="just"/>
            <a:r>
              <a:rPr lang="ru-RU" sz="1400" b="1" i="1" dirty="0">
                <a:latin typeface="Times New Roman" panose="02020603050405020304" pitchFamily="18" charset="0"/>
                <a:cs typeface="Times New Roman" panose="02020603050405020304" pitchFamily="18" charset="0"/>
              </a:rPr>
              <a:t>«Молодая война» — так назвал Гранин свой первый цикл. Повесть «Наш комбат» Даниил Гранин опубликовал в 1968 году. Вначале ее никто не хотел печатать в связи с тем, что автор не изменил себе - писал о том, что видел, без прикрас. Осмелился это сделать лишь петрозаводский журнал «Север». Гранину было тогда 49 лет. Со времени окончания войны прошло 27 лет. Окопы уже заросли, но еще были различимы</a:t>
            </a:r>
            <a:r>
              <a:rPr lang="ru-RU" sz="1400" b="1" i="1" dirty="0" smtClean="0">
                <a:latin typeface="Times New Roman" panose="02020603050405020304" pitchFamily="18" charset="0"/>
                <a:cs typeface="Times New Roman" panose="02020603050405020304" pitchFamily="18" charset="0"/>
              </a:rPr>
              <a:t>.</a:t>
            </a:r>
            <a:endParaRPr lang="ru-RU" sz="1400" b="1"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756370" y="3758039"/>
            <a:ext cx="2931423" cy="646331"/>
          </a:xfrm>
          <a:prstGeom prst="rect">
            <a:avLst/>
          </a:prstGeom>
          <a:solidFill>
            <a:schemeClr val="accent1">
              <a:lumMod val="20000"/>
              <a:lumOff val="80000"/>
            </a:schemeClr>
          </a:solidFill>
        </p:spPr>
        <p:txBody>
          <a:bodyPr wrap="square" rtlCol="0">
            <a:spAutoFit/>
          </a:bodyPr>
          <a:lstStyle/>
          <a:p>
            <a:r>
              <a:rPr lang="ru-RU" dirty="0" smtClean="0">
                <a:hlinkClick r:id="rId4"/>
              </a:rPr>
              <a:t>ЧИТАТЬ КНИГУ</a:t>
            </a:r>
            <a:endParaRPr lang="ru-RU" dirty="0" smtClean="0"/>
          </a:p>
          <a:p>
            <a:r>
              <a:rPr lang="ru-RU" dirty="0" smtClean="0">
                <a:latin typeface="Times New Roman" panose="02020603050405020304" pitchFamily="18" charset="0"/>
                <a:cs typeface="Times New Roman" panose="02020603050405020304" pitchFamily="18" charset="0"/>
              </a:rPr>
              <a:t>Д. Гранина «Наш комбат»</a:t>
            </a:r>
            <a:endParaRPr lang="ru-RU"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303661" y="5161611"/>
            <a:ext cx="8536675" cy="1384995"/>
          </a:xfrm>
          <a:prstGeom prst="rect">
            <a:avLst/>
          </a:prstGeom>
          <a:solidFill>
            <a:schemeClr val="accent1">
              <a:lumMod val="20000"/>
              <a:lumOff val="80000"/>
            </a:schemeClr>
          </a:solidFill>
          <a:ln>
            <a:solidFill>
              <a:srgbClr val="002060"/>
            </a:solidFill>
          </a:ln>
        </p:spPr>
        <p:txBody>
          <a:bodyPr wrap="square">
            <a:spAutoFit/>
          </a:bodyPr>
          <a:lstStyle/>
          <a:p>
            <a:pPr algn="just"/>
            <a:r>
              <a:rPr lang="ru-RU" sz="1400" b="1" dirty="0">
                <a:latin typeface="Times New Roman" panose="02020603050405020304" pitchFamily="18" charset="0"/>
                <a:cs typeface="Times New Roman" panose="02020603050405020304" pitchFamily="18" charset="0"/>
              </a:rPr>
              <a:t>«Воевал я на Ленинградском фронте, потом на Прибалтийском, воевал в пехоте, в танковых войсках и кончил войну командиром роты тяжелых танков в Восточной Пруссии. Существование свое долго еще после войны считал я чудом и доставшуюся послевоенную жизнь бесценным подарком. На войне я научился ненавидеть, убивать, мстить, быть жестоким и </a:t>
            </a:r>
            <a:r>
              <a:rPr lang="ru-RU" sz="1400" b="1" dirty="0" smtClean="0">
                <a:latin typeface="Times New Roman" panose="02020603050405020304" pitchFamily="18" charset="0"/>
                <a:cs typeface="Times New Roman" panose="02020603050405020304" pitchFamily="18" charset="0"/>
              </a:rPr>
              <a:t>еще многому </a:t>
            </a:r>
            <a:r>
              <a:rPr lang="ru-RU" sz="1400" b="1" dirty="0">
                <a:latin typeface="Times New Roman" panose="02020603050405020304" pitchFamily="18" charset="0"/>
                <a:cs typeface="Times New Roman" panose="02020603050405020304" pitchFamily="18" charset="0"/>
              </a:rPr>
              <a:t>другому, чего не нужно </a:t>
            </a:r>
            <a:r>
              <a:rPr lang="ru-RU" sz="1400" b="1" dirty="0" smtClean="0">
                <a:latin typeface="Times New Roman" panose="02020603050405020304" pitchFamily="18" charset="0"/>
                <a:cs typeface="Times New Roman" panose="02020603050405020304" pitchFamily="18" charset="0"/>
              </a:rPr>
              <a:t>человеку. Но </a:t>
            </a:r>
            <a:r>
              <a:rPr lang="ru-RU" sz="1400" b="1" dirty="0">
                <a:latin typeface="Times New Roman" panose="02020603050405020304" pitchFamily="18" charset="0"/>
                <a:cs typeface="Times New Roman" panose="02020603050405020304" pitchFamily="18" charset="0"/>
              </a:rPr>
              <a:t>война учила </a:t>
            </a:r>
            <a:r>
              <a:rPr lang="ru-RU" sz="1400" b="1" dirty="0" smtClean="0">
                <a:latin typeface="Times New Roman" panose="02020603050405020304" pitchFamily="18" charset="0"/>
                <a:cs typeface="Times New Roman" panose="02020603050405020304" pitchFamily="18" charset="0"/>
              </a:rPr>
              <a:t>и братству</a:t>
            </a:r>
            <a:r>
              <a:rPr lang="ru-RU" sz="1400" b="1" dirty="0">
                <a:latin typeface="Times New Roman" panose="02020603050405020304" pitchFamily="18" charset="0"/>
                <a:cs typeface="Times New Roman" panose="02020603050405020304" pitchFamily="18" charset="0"/>
              </a:rPr>
              <a:t>, и любви». </a:t>
            </a:r>
            <a:r>
              <a:rPr lang="ru-RU" sz="1400" b="1" dirty="0" smtClean="0">
                <a:latin typeface="Times New Roman" panose="02020603050405020304" pitchFamily="18" charset="0"/>
                <a:cs typeface="Times New Roman" panose="02020603050405020304" pitchFamily="18" charset="0"/>
              </a:rPr>
              <a:t>                                                             Даниил </a:t>
            </a:r>
            <a:r>
              <a:rPr lang="ru-RU" sz="1400" b="1" dirty="0">
                <a:latin typeface="Times New Roman" panose="02020603050405020304" pitchFamily="18" charset="0"/>
                <a:cs typeface="Times New Roman" panose="02020603050405020304" pitchFamily="18" charset="0"/>
              </a:rPr>
              <a:t>Гранин</a:t>
            </a:r>
            <a:endParaRPr lang="ru-RU" sz="1400" b="1" dirty="0" smtClean="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65771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0" y="-10500"/>
            <a:ext cx="9144000" cy="6858000"/>
          </a:xfrm>
          <a:prstGeom prst="rect">
            <a:avLst/>
          </a:prstGeom>
          <a:solidFill>
            <a:schemeClr val="accent1">
              <a:lumMod val="20000"/>
              <a:lumOff val="80000"/>
            </a:schemeClr>
          </a:solidFill>
        </p:spPr>
      </p:pic>
      <p:sp>
        <p:nvSpPr>
          <p:cNvPr id="4" name="TextBox 3"/>
          <p:cNvSpPr txBox="1"/>
          <p:nvPr/>
        </p:nvSpPr>
        <p:spPr>
          <a:xfrm>
            <a:off x="232012" y="297642"/>
            <a:ext cx="8679976" cy="2031325"/>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Главной книгой военной темы стала </a:t>
            </a:r>
            <a:r>
              <a:rPr lang="ru-RU" sz="1400" b="1" dirty="0">
                <a:latin typeface="Times New Roman" panose="02020603050405020304" pitchFamily="18" charset="0"/>
                <a:cs typeface="Times New Roman" panose="02020603050405020304" pitchFamily="18" charset="0"/>
                <a:hlinkClick r:id="rId4"/>
              </a:rPr>
              <a:t>«Блокадная книга»</a:t>
            </a:r>
            <a:r>
              <a:rPr lang="ru-RU" sz="1400" b="1" dirty="0">
                <a:latin typeface="Times New Roman" panose="02020603050405020304" pitchFamily="18" charset="0"/>
                <a:cs typeface="Times New Roman" panose="02020603050405020304" pitchFamily="18" charset="0"/>
              </a:rPr>
              <a:t>, написанная в соавторстве с другим великим летописцем войны, Алесем </a:t>
            </a:r>
            <a:r>
              <a:rPr lang="ru-RU" sz="1400" b="1" dirty="0" smtClean="0">
                <a:latin typeface="Times New Roman" panose="02020603050405020304" pitchFamily="18" charset="0"/>
                <a:cs typeface="Times New Roman" panose="02020603050405020304" pitchFamily="18" charset="0"/>
              </a:rPr>
              <a:t>Адамовичем. Это </a:t>
            </a:r>
            <a:r>
              <a:rPr lang="ru-RU" sz="1400" b="1" dirty="0">
                <a:latin typeface="Times New Roman" panose="02020603050405020304" pitchFamily="18" charset="0"/>
                <a:cs typeface="Times New Roman" panose="02020603050405020304" pitchFamily="18" charset="0"/>
              </a:rPr>
              <a:t>книга о муках осажденного города, о героизме его жителей, пытавшихся выжить в нечеловеческих, страшных условиях, о любви и ненависти, о смерти и голоде, об утратах и потерях. Книга написана для того, чтобы сохранилась память о блокаде, обо всем, что вынесли, пережили ленинградцы, чтобы поколения, далёкие от войны смогли представить всю меру лишений, утрат, мучений, выпавших на долю простых жителей Ленинграда. Издание этой книги в Ленинграде было под запретом. Вышла она в городе только в 1984 году. Читать нелегко и порой просто </a:t>
            </a:r>
            <a:r>
              <a:rPr lang="ru-RU" sz="1400" b="1" dirty="0" smtClean="0">
                <a:latin typeface="Times New Roman" panose="02020603050405020304" pitchFamily="18" charset="0"/>
                <a:cs typeface="Times New Roman" panose="02020603050405020304" pitchFamily="18" charset="0"/>
              </a:rPr>
              <a:t>невыносимо. </a:t>
            </a:r>
            <a:r>
              <a:rPr lang="ru-RU" sz="1400" b="1" dirty="0">
                <a:latin typeface="Times New Roman" panose="02020603050405020304" pitchFamily="18" charset="0"/>
                <a:cs typeface="Times New Roman" panose="02020603050405020304" pitchFamily="18" charset="0"/>
              </a:rPr>
              <a:t>Но читать такие книги надо всем, чтобы знать, чтобы помнить, благодаря кому мы живём сейчас, каким трудом, какой ценой досталась победа нашему народу... </a:t>
            </a:r>
          </a:p>
        </p:txBody>
      </p:sp>
      <p:sp>
        <p:nvSpPr>
          <p:cNvPr id="6" name="Табличка 5"/>
          <p:cNvSpPr/>
          <p:nvPr/>
        </p:nvSpPr>
        <p:spPr>
          <a:xfrm>
            <a:off x="1815152" y="2491279"/>
            <a:ext cx="3366448" cy="1030991"/>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Адамович, </a:t>
            </a:r>
            <a:r>
              <a:rPr lang="ru-RU" sz="1400" b="1" dirty="0" smtClean="0">
                <a:solidFill>
                  <a:schemeClr val="tx1"/>
                </a:solidFill>
                <a:latin typeface="Times New Roman" panose="02020603050405020304" pitchFamily="18" charset="0"/>
                <a:cs typeface="Times New Roman" panose="02020603050405020304" pitchFamily="18" charset="0"/>
              </a:rPr>
              <a:t>А. Блокадная </a:t>
            </a:r>
            <a:r>
              <a:rPr lang="ru-RU" sz="1400" b="1" dirty="0">
                <a:solidFill>
                  <a:schemeClr val="tx1"/>
                </a:solidFill>
                <a:latin typeface="Times New Roman" panose="02020603050405020304" pitchFamily="18" charset="0"/>
                <a:cs typeface="Times New Roman" panose="02020603050405020304" pitchFamily="18" charset="0"/>
              </a:rPr>
              <a:t>книга / </a:t>
            </a:r>
            <a:r>
              <a:rPr lang="ru-RU" sz="1400" b="1" dirty="0" smtClean="0">
                <a:solidFill>
                  <a:schemeClr val="tx1"/>
                </a:solidFill>
                <a:latin typeface="Times New Roman" panose="02020603050405020304" pitchFamily="18" charset="0"/>
                <a:cs typeface="Times New Roman" panose="02020603050405020304" pitchFamily="18" charset="0"/>
              </a:rPr>
              <a:t>Алесь </a:t>
            </a:r>
            <a:r>
              <a:rPr lang="ru-RU" sz="1400" b="1" dirty="0">
                <a:solidFill>
                  <a:schemeClr val="tx1"/>
                </a:solidFill>
                <a:latin typeface="Times New Roman" panose="02020603050405020304" pitchFamily="18" charset="0"/>
                <a:cs typeface="Times New Roman" panose="02020603050405020304" pitchFamily="18" charset="0"/>
              </a:rPr>
              <a:t>Адамович, </a:t>
            </a:r>
            <a:r>
              <a:rPr lang="ru-RU" sz="1400" b="1" dirty="0" smtClean="0">
                <a:solidFill>
                  <a:schemeClr val="tx1"/>
                </a:solidFill>
                <a:latin typeface="Times New Roman" panose="02020603050405020304" pitchFamily="18" charset="0"/>
                <a:cs typeface="Times New Roman" panose="02020603050405020304" pitchFamily="18" charset="0"/>
              </a:rPr>
              <a:t>Даниил Гранин. -  Москва : </a:t>
            </a:r>
            <a:r>
              <a:rPr lang="ru-RU" sz="1400" b="1" dirty="0">
                <a:solidFill>
                  <a:schemeClr val="tx1"/>
                </a:solidFill>
                <a:latin typeface="Times New Roman" panose="02020603050405020304" pitchFamily="18" charset="0"/>
                <a:cs typeface="Times New Roman" panose="02020603050405020304" pitchFamily="18" charset="0"/>
              </a:rPr>
              <a:t>РАГС, 2005. - 600 с. : </a:t>
            </a:r>
            <a:r>
              <a:rPr lang="ru-RU" sz="1400" b="1" dirty="0" smtClean="0">
                <a:solidFill>
                  <a:schemeClr val="tx1"/>
                </a:solidFill>
                <a:latin typeface="Times New Roman" panose="02020603050405020304" pitchFamily="18" charset="0"/>
                <a:cs typeface="Times New Roman" panose="02020603050405020304" pitchFamily="18" charset="0"/>
              </a:rPr>
              <a:t>ил. </a:t>
            </a:r>
            <a:r>
              <a:rPr lang="ru-RU" sz="1400" b="1" dirty="0">
                <a:solidFill>
                  <a:schemeClr val="tx1"/>
                </a:solidFill>
                <a:latin typeface="Times New Roman" panose="02020603050405020304" pitchFamily="18" charset="0"/>
                <a:cs typeface="Times New Roman" panose="02020603050405020304" pitchFamily="18" charset="0"/>
              </a:rPr>
              <a:t>- (Священная война). </a:t>
            </a:r>
          </a:p>
        </p:txBody>
      </p:sp>
      <p:sp>
        <p:nvSpPr>
          <p:cNvPr id="8" name="TextBox 7"/>
          <p:cNvSpPr txBox="1"/>
          <p:nvPr/>
        </p:nvSpPr>
        <p:spPr>
          <a:xfrm>
            <a:off x="2115402" y="3611489"/>
            <a:ext cx="2674960" cy="923330"/>
          </a:xfrm>
          <a:prstGeom prst="rect">
            <a:avLst/>
          </a:prstGeom>
          <a:solidFill>
            <a:schemeClr val="accent1">
              <a:lumMod val="20000"/>
              <a:lumOff val="80000"/>
            </a:schemeClr>
          </a:solidFill>
          <a:ln>
            <a:solidFill>
              <a:schemeClr val="tx2"/>
            </a:solidFill>
          </a:ln>
        </p:spPr>
        <p:txBody>
          <a:bodyPr wrap="square" rtlCol="0">
            <a:spAutoFit/>
          </a:bodyPr>
          <a:lstStyle/>
          <a:p>
            <a:r>
              <a:rPr lang="ru-RU" dirty="0" smtClean="0">
                <a:hlinkClick r:id="rId5"/>
              </a:rPr>
              <a:t>ЧИТАТЬ КНИГУ</a:t>
            </a:r>
            <a:endParaRPr lang="ru-RU" dirty="0" smtClean="0"/>
          </a:p>
          <a:p>
            <a:r>
              <a:rPr lang="ru-RU" dirty="0" smtClean="0"/>
              <a:t>А. Адамович, Д. </a:t>
            </a:r>
            <a:r>
              <a:rPr lang="ru-RU" dirty="0" err="1" smtClean="0"/>
              <a:t>Гранин</a:t>
            </a:r>
            <a:r>
              <a:rPr lang="ru-RU" dirty="0" smtClean="0"/>
              <a:t>. Блокадная книга</a:t>
            </a:r>
            <a:endParaRPr lang="ru-RU" dirty="0"/>
          </a:p>
        </p:txBody>
      </p:sp>
      <p:pic>
        <p:nvPicPr>
          <p:cNvPr id="9" name="Рисунок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7489" y="2561506"/>
            <a:ext cx="2870702" cy="2153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7" cstate="screen">
            <a:extLst>
              <a:ext uri="{28A0092B-C50C-407E-A947-70E740481C1C}">
                <a14:useLocalDpi xmlns:a14="http://schemas.microsoft.com/office/drawing/2010/main"/>
              </a:ext>
            </a:extLst>
          </a:blip>
          <a:srcRect b="-601"/>
          <a:stretch/>
        </p:blipFill>
        <p:spPr>
          <a:xfrm>
            <a:off x="232013" y="2553615"/>
            <a:ext cx="1511586" cy="22821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p:cNvSpPr txBox="1"/>
          <p:nvPr/>
        </p:nvSpPr>
        <p:spPr>
          <a:xfrm>
            <a:off x="5513695" y="4972190"/>
            <a:ext cx="3398293" cy="738664"/>
          </a:xfrm>
          <a:prstGeom prst="rect">
            <a:avLst/>
          </a:prstGeom>
          <a:solidFill>
            <a:schemeClr val="bg1"/>
          </a:solidFill>
          <a:ln>
            <a:solidFill>
              <a:schemeClr val="tx1">
                <a:lumMod val="50000"/>
                <a:lumOff val="50000"/>
              </a:schemeClr>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По книге режиссёром Александром Сокуровым был снят документальный фильм </a:t>
            </a:r>
            <a:r>
              <a:rPr lang="ru-RU" sz="1400" b="1" dirty="0">
                <a:latin typeface="Times New Roman" panose="02020603050405020304" pitchFamily="18" charset="0"/>
                <a:cs typeface="Times New Roman" panose="02020603050405020304" pitchFamily="18" charset="0"/>
                <a:hlinkClick r:id="rId8"/>
              </a:rPr>
              <a:t>«Читаем блокадную книгу».</a:t>
            </a:r>
            <a:endParaRPr lang="ru-RU"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686443" y="5956011"/>
            <a:ext cx="3052795" cy="646331"/>
          </a:xfrm>
          <a:prstGeom prst="rect">
            <a:avLst/>
          </a:prstGeom>
          <a:solidFill>
            <a:schemeClr val="accent1">
              <a:lumMod val="20000"/>
              <a:lumOff val="80000"/>
            </a:schemeClr>
          </a:solidFill>
          <a:ln>
            <a:solidFill>
              <a:schemeClr val="tx1">
                <a:lumMod val="50000"/>
                <a:lumOff val="50000"/>
              </a:schemeClr>
            </a:solidFill>
          </a:ln>
        </p:spPr>
        <p:txBody>
          <a:bodyPr wrap="square" rtlCol="0">
            <a:spAutoFit/>
          </a:bodyPr>
          <a:lstStyle/>
          <a:p>
            <a:r>
              <a:rPr lang="ru-RU" dirty="0" smtClean="0">
                <a:hlinkClick r:id="rId9"/>
              </a:rPr>
              <a:t>СМОТРЕТЬ ФИЛЬМ</a:t>
            </a:r>
            <a:endParaRPr lang="ru-RU" dirty="0" smtClean="0"/>
          </a:p>
          <a:p>
            <a:r>
              <a:rPr lang="ru-RU" dirty="0" smtClean="0"/>
              <a:t>«Читаем блокадную книгу»</a:t>
            </a:r>
            <a:endParaRPr lang="ru-RU" dirty="0"/>
          </a:p>
        </p:txBody>
      </p:sp>
      <p:pic>
        <p:nvPicPr>
          <p:cNvPr id="16" name="Рисунок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92985" y="4835753"/>
            <a:ext cx="2897377" cy="191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64237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duotone>
              <a:schemeClr val="accent3">
                <a:shade val="45000"/>
                <a:satMod val="135000"/>
              </a:schemeClr>
              <a:prstClr val="white"/>
            </a:duotone>
          </a:blip>
          <a:stretch>
            <a:fillRect/>
          </a:stretch>
        </p:blipFill>
        <p:spPr>
          <a:xfrm>
            <a:off x="0" y="55052"/>
            <a:ext cx="9154007" cy="6858001"/>
          </a:xfrm>
          <a:prstGeom prst="rect">
            <a:avLst/>
          </a:prstGeom>
          <a:ln>
            <a:solidFill>
              <a:srgbClr val="002060"/>
            </a:solidFill>
          </a:ln>
        </p:spPr>
      </p:pic>
      <p:pic>
        <p:nvPicPr>
          <p:cNvPr id="3" name="Рисунок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351" y="188146"/>
            <a:ext cx="1423531" cy="217039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82416" y="204270"/>
            <a:ext cx="6653125" cy="738664"/>
          </a:xfrm>
          <a:prstGeom prst="rect">
            <a:avLst/>
          </a:prstGeom>
          <a:solidFill>
            <a:schemeClr val="tx2">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Тему войны Гранин не оставлял до самого последнего времени — за ставший последним роман «Мой лейтенант», который писатель посвятил однополчанам, он получил премию «Большая книга». </a:t>
            </a:r>
          </a:p>
        </p:txBody>
      </p:sp>
      <p:sp>
        <p:nvSpPr>
          <p:cNvPr id="7" name="Табличка 6"/>
          <p:cNvSpPr/>
          <p:nvPr/>
        </p:nvSpPr>
        <p:spPr>
          <a:xfrm>
            <a:off x="1982416" y="1166414"/>
            <a:ext cx="3146632" cy="830551"/>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Гранин, </a:t>
            </a:r>
            <a:r>
              <a:rPr lang="ru-RU" sz="1400" b="1" dirty="0" smtClean="0">
                <a:solidFill>
                  <a:schemeClr val="tx1"/>
                </a:solidFill>
                <a:latin typeface="Times New Roman" panose="02020603050405020304" pitchFamily="18" charset="0"/>
                <a:cs typeface="Times New Roman" panose="02020603050405020304" pitchFamily="18" charset="0"/>
              </a:rPr>
              <a:t>Д. А. Мой </a:t>
            </a:r>
            <a:r>
              <a:rPr lang="ru-RU" sz="1400" b="1" dirty="0">
                <a:solidFill>
                  <a:schemeClr val="tx1"/>
                </a:solidFill>
                <a:latin typeface="Times New Roman" panose="02020603050405020304" pitchFamily="18" charset="0"/>
                <a:cs typeface="Times New Roman" panose="02020603050405020304" pitchFamily="18" charset="0"/>
              </a:rPr>
              <a:t>лейтенант / Даниил Гранин. </a:t>
            </a:r>
            <a:r>
              <a:rPr lang="ru-RU" sz="1400" b="1" dirty="0" smtClean="0">
                <a:solidFill>
                  <a:schemeClr val="tx1"/>
                </a:solidFill>
                <a:latin typeface="Times New Roman" panose="02020603050405020304" pitchFamily="18" charset="0"/>
                <a:cs typeface="Times New Roman" panose="02020603050405020304" pitchFamily="18" charset="0"/>
              </a:rPr>
              <a:t>– Москва : </a:t>
            </a:r>
            <a:r>
              <a:rPr lang="ru-RU" sz="1400" b="1" dirty="0" err="1">
                <a:solidFill>
                  <a:schemeClr val="tx1"/>
                </a:solidFill>
                <a:latin typeface="Times New Roman" panose="02020603050405020304" pitchFamily="18" charset="0"/>
                <a:cs typeface="Times New Roman" panose="02020603050405020304" pitchFamily="18" charset="0"/>
              </a:rPr>
              <a:t>Эксмо</a:t>
            </a:r>
            <a:r>
              <a:rPr lang="ru-RU" sz="1400" b="1" dirty="0">
                <a:solidFill>
                  <a:schemeClr val="tx1"/>
                </a:solidFill>
                <a:latin typeface="Times New Roman" panose="02020603050405020304" pitchFamily="18" charset="0"/>
                <a:cs typeface="Times New Roman" panose="02020603050405020304" pitchFamily="18" charset="0"/>
              </a:rPr>
              <a:t>, 2014. </a:t>
            </a:r>
            <a:r>
              <a:rPr lang="ru-RU" sz="1400" b="1" dirty="0" smtClean="0">
                <a:solidFill>
                  <a:schemeClr val="tx1"/>
                </a:solidFill>
                <a:latin typeface="Times New Roman" panose="02020603050405020304" pitchFamily="18" charset="0"/>
                <a:cs typeface="Times New Roman" panose="02020603050405020304" pitchFamily="18" charset="0"/>
              </a:rPr>
              <a:t>– 638 с. - </a:t>
            </a:r>
            <a:r>
              <a:rPr lang="ru-RU" sz="1400" b="1" dirty="0">
                <a:solidFill>
                  <a:schemeClr val="tx1"/>
                </a:solidFill>
                <a:latin typeface="Times New Roman" panose="02020603050405020304" pitchFamily="18" charset="0"/>
                <a:cs typeface="Times New Roman" panose="02020603050405020304" pitchFamily="18" charset="0"/>
              </a:rPr>
              <a:t>(Русская классика). </a:t>
            </a:r>
          </a:p>
        </p:txBody>
      </p:sp>
      <p:sp>
        <p:nvSpPr>
          <p:cNvPr id="8" name="TextBox 7"/>
          <p:cNvSpPr txBox="1"/>
          <p:nvPr/>
        </p:nvSpPr>
        <p:spPr>
          <a:xfrm>
            <a:off x="346351" y="2461450"/>
            <a:ext cx="8414211" cy="1600438"/>
          </a:xfrm>
          <a:prstGeom prst="rect">
            <a:avLst/>
          </a:prstGeom>
          <a:solidFill>
            <a:schemeClr val="tx2">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Это повествование о том, какими молодой лейтенант видел дни блокады Ленинграда. Это не приукрашенная версия событий, не восхваление доблести и чести воинов, это реальность, о которой многие даже и не слышали. Читаешь и понимаешь, каково было простым людям, которые вчера жили на войне, живут в гуще боевых действий сегодня, а завтра… завтра их ждёт то же самое. Как тяжело им было выживать, искать хоть какие-то крохи еды, хоронить погибших и встречать каждый новый день. Это те люди, о смерти которых обычно говорят “незначительные потери”, хотя каждая жизнь значительна.</a:t>
            </a:r>
          </a:p>
        </p:txBody>
      </p:sp>
      <p:sp>
        <p:nvSpPr>
          <p:cNvPr id="9" name="TextBox 8"/>
          <p:cNvSpPr txBox="1"/>
          <p:nvPr/>
        </p:nvSpPr>
        <p:spPr>
          <a:xfrm>
            <a:off x="5551074" y="1166415"/>
            <a:ext cx="3169919" cy="646331"/>
          </a:xfrm>
          <a:prstGeom prst="rect">
            <a:avLst/>
          </a:prstGeom>
          <a:solidFill>
            <a:schemeClr val="accent1">
              <a:lumMod val="20000"/>
              <a:lumOff val="80000"/>
            </a:schemeClr>
          </a:solidFill>
          <a:ln>
            <a:solidFill>
              <a:srgbClr val="002060"/>
            </a:solidFill>
          </a:ln>
        </p:spPr>
        <p:txBody>
          <a:bodyPr wrap="square" rtlCol="0">
            <a:spAutoFit/>
          </a:bodyPr>
          <a:lstStyle/>
          <a:p>
            <a:r>
              <a:rPr lang="ru-RU" dirty="0" smtClean="0">
                <a:hlinkClick r:id="rId4"/>
              </a:rPr>
              <a:t>ЧИТАТЬ КНИГУ</a:t>
            </a:r>
            <a:endParaRPr lang="ru-RU" dirty="0" smtClean="0"/>
          </a:p>
          <a:p>
            <a:r>
              <a:rPr lang="ru-RU" dirty="0" smtClean="0">
                <a:latin typeface="Times New Roman" panose="02020603050405020304" pitchFamily="18" charset="0"/>
                <a:cs typeface="Times New Roman" panose="02020603050405020304" pitchFamily="18" charset="0"/>
              </a:rPr>
              <a:t>Д. Гранина «Мой лейтенант»</a:t>
            </a:r>
            <a:endParaRPr lang="ru-RU"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84679" y="4594767"/>
            <a:ext cx="4781716" cy="2031325"/>
          </a:xfrm>
          <a:prstGeom prst="rect">
            <a:avLst/>
          </a:prstGeom>
          <a:solidFill>
            <a:schemeClr val="tx2">
              <a:lumMod val="20000"/>
              <a:lumOff val="80000"/>
            </a:schemeClr>
          </a:solidFill>
          <a:ln>
            <a:solidFill>
              <a:schemeClr val="tx2">
                <a:lumMod val="60000"/>
                <a:lumOff val="40000"/>
              </a:schemeClr>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Какую бы форму не избирал автор, повесть или рассказ, все они точно попадали в читательское сердце, которое начинало биться на одной эмоциональной волне с автором, хотя язык изложения всегда был сдержан, близок к публицистике. Поэтому трудно сказать, какое произведение из военных рассказов трогает больше – рассказ «Пленные», документальная повесть «Клавдия </a:t>
            </a:r>
            <a:r>
              <a:rPr lang="ru-RU" sz="1400" b="1" dirty="0" err="1">
                <a:latin typeface="Times New Roman" panose="02020603050405020304" pitchFamily="18" charset="0"/>
                <a:cs typeface="Times New Roman" panose="02020603050405020304" pitchFamily="18" charset="0"/>
              </a:rPr>
              <a:t>Вилор</a:t>
            </a:r>
            <a:r>
              <a:rPr lang="ru-RU" sz="1400" b="1" dirty="0">
                <a:latin typeface="Times New Roman" panose="02020603050405020304" pitchFamily="18" charset="0"/>
                <a:cs typeface="Times New Roman" panose="02020603050405020304" pitchFamily="18" charset="0"/>
              </a:rPr>
              <a:t>», повесть-размышление «Мой лейтенант» и проч. Но равнодушными не оставляет ни одно из них.</a:t>
            </a:r>
          </a:p>
        </p:txBody>
      </p:sp>
      <p:sp>
        <p:nvSpPr>
          <p:cNvPr id="14" name="TextBox 13"/>
          <p:cNvSpPr txBox="1"/>
          <p:nvPr/>
        </p:nvSpPr>
        <p:spPr>
          <a:xfrm>
            <a:off x="5465622" y="5610429"/>
            <a:ext cx="3169919" cy="646331"/>
          </a:xfrm>
          <a:prstGeom prst="rect">
            <a:avLst/>
          </a:prstGeom>
          <a:solidFill>
            <a:schemeClr val="accent1">
              <a:lumMod val="20000"/>
              <a:lumOff val="80000"/>
            </a:schemeClr>
          </a:solidFill>
          <a:ln>
            <a:solidFill>
              <a:srgbClr val="002060"/>
            </a:solidFill>
          </a:ln>
        </p:spPr>
        <p:txBody>
          <a:bodyPr wrap="square" rtlCol="0">
            <a:spAutoFit/>
          </a:bodyPr>
          <a:lstStyle/>
          <a:p>
            <a:r>
              <a:rPr lang="ru-RU" dirty="0" smtClean="0">
                <a:hlinkClick r:id="rId5"/>
              </a:rPr>
              <a:t>СЛУШАТЬ  КНИГУ</a:t>
            </a:r>
            <a:endParaRPr lang="ru-RU" dirty="0" smtClean="0"/>
          </a:p>
          <a:p>
            <a:r>
              <a:rPr lang="ru-RU" dirty="0" smtClean="0">
                <a:latin typeface="Times New Roman" panose="02020603050405020304" pitchFamily="18" charset="0"/>
                <a:cs typeface="Times New Roman" panose="02020603050405020304" pitchFamily="18" charset="0"/>
              </a:rPr>
              <a:t>Д. Гранина «Мой лейтенант»</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09752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242"/>
            <a:ext cx="9144000" cy="6858001"/>
          </a:xfrm>
          <a:prstGeom prst="rect">
            <a:avLst/>
          </a:prstGeom>
        </p:spPr>
      </p:pic>
      <p:sp>
        <p:nvSpPr>
          <p:cNvPr id="4" name="TextBox 3"/>
          <p:cNvSpPr txBox="1"/>
          <p:nvPr/>
        </p:nvSpPr>
        <p:spPr>
          <a:xfrm>
            <a:off x="272955" y="259308"/>
            <a:ext cx="8488908" cy="738664"/>
          </a:xfrm>
          <a:prstGeom prst="rect">
            <a:avLst/>
          </a:prstGeom>
          <a:solidFill>
            <a:schemeClr val="bg1"/>
          </a:solidFill>
          <a:ln>
            <a:solidFill>
              <a:srgbClr val="C00000"/>
            </a:solidFill>
          </a:ln>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Даниил Гранин написал </a:t>
            </a:r>
            <a:r>
              <a:rPr lang="ru-RU" sz="1400" b="1" dirty="0">
                <a:latin typeface="Times New Roman" panose="02020603050405020304" pitchFamily="18" charset="0"/>
                <a:cs typeface="Times New Roman" panose="02020603050405020304" pitchFamily="18" charset="0"/>
              </a:rPr>
              <a:t>цикл путевых заметок: «Остров молодых», «Месяц вверх ногами», «Церковь в Овере», «Сад камней» и </a:t>
            </a:r>
            <a:r>
              <a:rPr lang="ru-RU" sz="1400" b="1" dirty="0" smtClean="0">
                <a:latin typeface="Times New Roman" panose="02020603050405020304" pitchFamily="18" charset="0"/>
                <a:cs typeface="Times New Roman" panose="02020603050405020304" pitchFamily="18" charset="0"/>
              </a:rPr>
              <a:t>другие. В творчестве писателя важное место занимает тема </a:t>
            </a:r>
            <a:r>
              <a:rPr lang="ru-RU" sz="1400" b="1" dirty="0">
                <a:latin typeface="Times New Roman" panose="02020603050405020304" pitchFamily="18" charset="0"/>
                <a:cs typeface="Times New Roman" panose="02020603050405020304" pitchFamily="18" charset="0"/>
              </a:rPr>
              <a:t>русской истории, в частности, </a:t>
            </a:r>
            <a:r>
              <a:rPr lang="ru-RU" sz="1400" b="1" dirty="0" smtClean="0">
                <a:latin typeface="Times New Roman" panose="02020603050405020304" pitchFamily="18" charset="0"/>
                <a:cs typeface="Times New Roman" panose="02020603050405020304" pitchFamily="18" charset="0"/>
              </a:rPr>
              <a:t>эпоха Петру </a:t>
            </a:r>
            <a:r>
              <a:rPr lang="ru-RU" sz="1400" b="1" dirty="0">
                <a:latin typeface="Times New Roman" panose="02020603050405020304" pitchFamily="18" charset="0"/>
                <a:cs typeface="Times New Roman" panose="02020603050405020304" pitchFamily="18" charset="0"/>
              </a:rPr>
              <a:t>I («Вечера с Петром Великим», 2000</a:t>
            </a:r>
            <a:r>
              <a:rPr lang="ru-RU" sz="1400" b="1" dirty="0" smtClean="0">
                <a:latin typeface="Times New Roman" panose="02020603050405020304" pitchFamily="18" charset="0"/>
                <a:cs typeface="Times New Roman" panose="02020603050405020304" pitchFamily="18" charset="0"/>
              </a:rPr>
              <a:t>). </a:t>
            </a:r>
            <a:endParaRPr lang="ru-RU" sz="1400"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37423" y="1233746"/>
            <a:ext cx="1568340" cy="2190013"/>
          </a:xfrm>
          <a:prstGeom prst="rect">
            <a:avLst/>
          </a:prstGeom>
          <a:ln>
            <a:noFill/>
          </a:ln>
          <a:effectLst>
            <a:outerShdw blurRad="292100" dist="139700" dir="2700000" algn="tl" rotWithShape="0">
              <a:srgbClr val="333333">
                <a:alpha val="65000"/>
              </a:srgbClr>
            </a:outerShdw>
          </a:effectLst>
        </p:spPr>
      </p:pic>
      <p:sp>
        <p:nvSpPr>
          <p:cNvPr id="10" name="Табличка 9"/>
          <p:cNvSpPr/>
          <p:nvPr/>
        </p:nvSpPr>
        <p:spPr>
          <a:xfrm>
            <a:off x="2470243" y="1077577"/>
            <a:ext cx="6435041" cy="1226582"/>
          </a:xfrm>
          <a:prstGeom prst="plaqu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Гранин, </a:t>
            </a:r>
            <a:r>
              <a:rPr lang="ru-RU" sz="1400" b="1" dirty="0" smtClean="0">
                <a:solidFill>
                  <a:schemeClr val="tx1"/>
                </a:solidFill>
                <a:latin typeface="Times New Roman" panose="02020603050405020304" pitchFamily="18" charset="0"/>
                <a:cs typeface="Times New Roman" panose="02020603050405020304" pitchFamily="18" charset="0"/>
              </a:rPr>
              <a:t>Д. А. Вечера </a:t>
            </a:r>
            <a:r>
              <a:rPr lang="ru-RU" sz="1400" b="1" dirty="0">
                <a:solidFill>
                  <a:schemeClr val="tx1"/>
                </a:solidFill>
                <a:latin typeface="Times New Roman" panose="02020603050405020304" pitchFamily="18" charset="0"/>
                <a:cs typeface="Times New Roman" panose="02020603050405020304" pitchFamily="18" charset="0"/>
              </a:rPr>
              <a:t>с Петром Великим : сообщения и свидетельства </a:t>
            </a:r>
            <a:r>
              <a:rPr lang="ru-RU" sz="1400" b="1" dirty="0" smtClean="0">
                <a:solidFill>
                  <a:schemeClr val="tx1"/>
                </a:solidFill>
                <a:latin typeface="Times New Roman" panose="02020603050405020304" pitchFamily="18" charset="0"/>
                <a:cs typeface="Times New Roman" panose="02020603050405020304" pitchFamily="18" charset="0"/>
              </a:rPr>
              <a:t>господина М. / Даниил Гранин</a:t>
            </a:r>
            <a:r>
              <a:rPr lang="ru-RU" sz="1400" b="1" dirty="0">
                <a:solidFill>
                  <a:schemeClr val="tx1"/>
                </a:solidFill>
                <a:latin typeface="Times New Roman" panose="02020603050405020304" pitchFamily="18" charset="0"/>
                <a:cs typeface="Times New Roman" panose="02020603050405020304" pitchFamily="18" charset="0"/>
              </a:rPr>
              <a:t>. - </a:t>
            </a:r>
            <a:r>
              <a:rPr lang="ru-RU" sz="1400" b="1" dirty="0" smtClean="0">
                <a:solidFill>
                  <a:schemeClr val="tx1"/>
                </a:solidFill>
                <a:latin typeface="Times New Roman" panose="02020603050405020304" pitchFamily="18" charset="0"/>
                <a:cs typeface="Times New Roman" panose="02020603050405020304" pitchFamily="18" charset="0"/>
              </a:rPr>
              <a:t>Москва </a:t>
            </a:r>
            <a:r>
              <a:rPr lang="ru-RU" sz="1400" b="1" dirty="0">
                <a:solidFill>
                  <a:schemeClr val="tx1"/>
                </a:solidFill>
                <a:latin typeface="Times New Roman" panose="02020603050405020304" pitchFamily="18" charset="0"/>
                <a:cs typeface="Times New Roman" panose="02020603050405020304" pitchFamily="18" charset="0"/>
              </a:rPr>
              <a:t>: Историческая иллюстрация, 2000. - 431 с. </a:t>
            </a:r>
            <a:r>
              <a:rPr lang="ru-RU" sz="1400" b="1" dirty="0" smtClean="0">
                <a:solidFill>
                  <a:schemeClr val="tx1"/>
                </a:solidFill>
                <a:latin typeface="Times New Roman" panose="02020603050405020304" pitchFamily="18" charset="0"/>
                <a:cs typeface="Times New Roman" panose="02020603050405020304" pitchFamily="18" charset="0"/>
              </a:rPr>
              <a:t>- (Библиотека Фонда </a:t>
            </a:r>
            <a:r>
              <a:rPr lang="ru-RU" sz="1400" b="1" dirty="0">
                <a:solidFill>
                  <a:schemeClr val="tx1"/>
                </a:solidFill>
                <a:latin typeface="Times New Roman" panose="02020603050405020304" pitchFamily="18" charset="0"/>
                <a:cs typeface="Times New Roman" panose="02020603050405020304" pitchFamily="18" charset="0"/>
              </a:rPr>
              <a:t>памяти светлейшего князя А. Д. </a:t>
            </a:r>
            <a:r>
              <a:rPr lang="ru-RU" sz="1400" b="1" dirty="0" smtClean="0">
                <a:solidFill>
                  <a:schemeClr val="tx1"/>
                </a:solidFill>
                <a:latin typeface="Times New Roman" panose="02020603050405020304" pitchFamily="18" charset="0"/>
                <a:cs typeface="Times New Roman" panose="02020603050405020304" pitchFamily="18" charset="0"/>
              </a:rPr>
              <a:t>Меншикова. К </a:t>
            </a:r>
            <a:r>
              <a:rPr lang="ru-RU" sz="1400" b="1" dirty="0">
                <a:solidFill>
                  <a:schemeClr val="tx1"/>
                </a:solidFill>
                <a:latin typeface="Times New Roman" panose="02020603050405020304" pitchFamily="18" charset="0"/>
                <a:cs typeface="Times New Roman" panose="02020603050405020304" pitchFamily="18" charset="0"/>
              </a:rPr>
              <a:t>300-летию Санкт-Петербурга). </a:t>
            </a:r>
          </a:p>
        </p:txBody>
      </p:sp>
      <p:sp>
        <p:nvSpPr>
          <p:cNvPr id="11" name="TextBox 10"/>
          <p:cNvSpPr txBox="1"/>
          <p:nvPr/>
        </p:nvSpPr>
        <p:spPr>
          <a:xfrm>
            <a:off x="2470244" y="2462017"/>
            <a:ext cx="6435041" cy="2031325"/>
          </a:xfrm>
          <a:prstGeom prst="rect">
            <a:avLst/>
          </a:prstGeom>
          <a:solidFill>
            <a:schemeClr val="accent2">
              <a:lumMod val="20000"/>
              <a:lumOff val="80000"/>
            </a:schemeClr>
          </a:solidFill>
          <a:ln>
            <a:solidFill>
              <a:srgbClr val="002060"/>
            </a:solidFill>
          </a:ln>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Роман Даниила Гранина посвящен самой выдающейся и загадочной личности российской истории – императору Петру Великому. Череда героев и событий, таинственных и мистических случаев, придворных интриг, любовных историй и военных триумфов становятся предметом обсуждения и жарких споров компании отдыхающих в санатории на берегу Финского залива. На страницах романа Петр предстает перед читателем не только Великим Государем, Созидателем, Ученым, Писателем, но и Человеком со всеми его достоинствами и недостатками, возвышенными и низменными страстями, жестокостью и милосердием.</a:t>
            </a:r>
            <a:endParaRPr lang="ru-RU" sz="1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35782" y="3614802"/>
            <a:ext cx="2197289" cy="738664"/>
          </a:xfrm>
          <a:prstGeom prst="rect">
            <a:avLst/>
          </a:prstGeom>
          <a:solidFill>
            <a:schemeClr val="bg1"/>
          </a:solidFill>
          <a:ln>
            <a:solidFill>
              <a:srgbClr val="C00000"/>
            </a:solidFill>
          </a:ln>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hlinkClick r:id="rId5"/>
              </a:rPr>
              <a:t>ЧИТАТЬ КНИГУ</a:t>
            </a:r>
            <a:endParaRPr lang="ru-RU" sz="1400" b="1" dirty="0" smtClean="0">
              <a:latin typeface="Times New Roman" panose="02020603050405020304" pitchFamily="18" charset="0"/>
              <a:cs typeface="Times New Roman" panose="02020603050405020304" pitchFamily="18" charset="0"/>
            </a:endParaRPr>
          </a:p>
          <a:p>
            <a:pPr algn="ctr"/>
            <a:r>
              <a:rPr lang="ru-RU" sz="1400" b="1" dirty="0" smtClean="0">
                <a:latin typeface="Times New Roman" panose="02020603050405020304" pitchFamily="18" charset="0"/>
                <a:cs typeface="Times New Roman" panose="02020603050405020304" pitchFamily="18" charset="0"/>
              </a:rPr>
              <a:t>Д. Гранина «Вечера с Петром Великим»</a:t>
            </a:r>
            <a:endParaRPr lang="ru-RU"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35782" y="4688455"/>
            <a:ext cx="4436218" cy="2031325"/>
          </a:xfrm>
          <a:prstGeom prst="rect">
            <a:avLst/>
          </a:prstGeom>
          <a:solidFill>
            <a:schemeClr val="bg1"/>
          </a:solidFill>
          <a:ln>
            <a:solidFill>
              <a:srgbClr val="C00000"/>
            </a:solidFill>
          </a:ln>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Перу Даниила Гранина </a:t>
            </a:r>
            <a:r>
              <a:rPr lang="ru-RU" sz="1400" b="1" dirty="0">
                <a:latin typeface="Times New Roman" panose="02020603050405020304" pitchFamily="18" charset="0"/>
                <a:cs typeface="Times New Roman" panose="02020603050405020304" pitchFamily="18" charset="0"/>
              </a:rPr>
              <a:t>принадлежат эссе о Пушкине («Два лика», 1968; «Священный дар», 1971; «Отец и дочь», 1982), о Достоевском («Тринадцать ступенек», 1966), Л. Толстом («Герой, которого он любил всеми силами своей души», 1978) и других классиках (сборник «Тайный знак Петербурга», 2000). И все это написано увлекательно и, как всегда, со знанием дела и уважением к историческим лицам и фактам.</a:t>
            </a:r>
          </a:p>
        </p:txBody>
      </p:sp>
      <p:pic>
        <p:nvPicPr>
          <p:cNvPr id="16" name="Рисунок 15"/>
          <p:cNvPicPr>
            <a:picLocks noChangeAspect="1"/>
          </p:cNvPicPr>
          <p:nvPr/>
        </p:nvPicPr>
        <p:blipFill>
          <a:blip r:embed="rId6" cstate="print"/>
          <a:stretch>
            <a:fillRect/>
          </a:stretch>
        </p:blipFill>
        <p:spPr>
          <a:xfrm>
            <a:off x="4658747" y="4651200"/>
            <a:ext cx="1420758" cy="2087650"/>
          </a:xfrm>
          <a:prstGeom prst="rect">
            <a:avLst/>
          </a:prstGeom>
        </p:spPr>
      </p:pic>
      <p:sp>
        <p:nvSpPr>
          <p:cNvPr id="17" name="Табличка 16"/>
          <p:cNvSpPr/>
          <p:nvPr/>
        </p:nvSpPr>
        <p:spPr>
          <a:xfrm>
            <a:off x="6166252" y="5558104"/>
            <a:ext cx="2739033" cy="941695"/>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Гранин, </a:t>
            </a:r>
            <a:r>
              <a:rPr lang="ru-RU" sz="1400" b="1" dirty="0" smtClean="0">
                <a:solidFill>
                  <a:schemeClr val="tx1"/>
                </a:solidFill>
                <a:latin typeface="Times New Roman" panose="02020603050405020304" pitchFamily="18" charset="0"/>
                <a:cs typeface="Times New Roman" panose="02020603050405020304" pitchFamily="18" charset="0"/>
              </a:rPr>
              <a:t>Д. А. Тайный </a:t>
            </a:r>
            <a:r>
              <a:rPr lang="ru-RU" sz="1400" b="1" dirty="0">
                <a:solidFill>
                  <a:schemeClr val="tx1"/>
                </a:solidFill>
                <a:latin typeface="Times New Roman" panose="02020603050405020304" pitchFamily="18" charset="0"/>
                <a:cs typeface="Times New Roman" panose="02020603050405020304" pitchFamily="18" charset="0"/>
              </a:rPr>
              <a:t>знак Петербурга / </a:t>
            </a:r>
            <a:r>
              <a:rPr lang="ru-RU" sz="1400" b="1" dirty="0" smtClean="0">
                <a:solidFill>
                  <a:schemeClr val="tx1"/>
                </a:solidFill>
                <a:latin typeface="Times New Roman" panose="02020603050405020304" pitchFamily="18" charset="0"/>
                <a:cs typeface="Times New Roman" panose="02020603050405020304" pitchFamily="18" charset="0"/>
              </a:rPr>
              <a:t>Даниил Гранин. – Санкт-Петербург : </a:t>
            </a:r>
            <a:r>
              <a:rPr lang="ru-RU" sz="1400" b="1" dirty="0" err="1">
                <a:solidFill>
                  <a:schemeClr val="tx1"/>
                </a:solidFill>
                <a:latin typeface="Times New Roman" panose="02020603050405020304" pitchFamily="18" charset="0"/>
                <a:cs typeface="Times New Roman" panose="02020603050405020304" pitchFamily="18" charset="0"/>
              </a:rPr>
              <a:t>Logos</a:t>
            </a:r>
            <a:r>
              <a:rPr lang="ru-RU" sz="1400" b="1" dirty="0">
                <a:solidFill>
                  <a:schemeClr val="tx1"/>
                </a:solidFill>
                <a:latin typeface="Times New Roman" panose="02020603050405020304" pitchFamily="18" charset="0"/>
                <a:cs typeface="Times New Roman" panose="02020603050405020304" pitchFamily="18" charset="0"/>
              </a:rPr>
              <a:t>, 2000. - 601 </a:t>
            </a:r>
            <a:r>
              <a:rPr lang="ru-RU" sz="1400" b="1" dirty="0" smtClean="0">
                <a:solidFill>
                  <a:schemeClr val="tx1"/>
                </a:solidFill>
                <a:latin typeface="Times New Roman" panose="02020603050405020304" pitchFamily="18" charset="0"/>
                <a:cs typeface="Times New Roman" panose="02020603050405020304" pitchFamily="18" charset="0"/>
              </a:rPr>
              <a:t>с.</a:t>
            </a:r>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39856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TextBox 3"/>
          <p:cNvSpPr txBox="1"/>
          <p:nvPr/>
        </p:nvSpPr>
        <p:spPr>
          <a:xfrm>
            <a:off x="163773" y="313898"/>
            <a:ext cx="8523026" cy="1384995"/>
          </a:xfrm>
          <a:prstGeom prst="rect">
            <a:avLst/>
          </a:prstGeom>
          <a:solidFill>
            <a:schemeClr val="bg1"/>
          </a:solidFill>
          <a:ln>
            <a:solidFill>
              <a:srgbClr val="C0000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В декабре 2001 года на телеканале «Культура» состоялась премьера авторской программы Даниила Гранина – «Наедине с Петром Великим». Сотрудничество писателя с телевидением продолжили программы «Блокада» (2004) – на основе «Блокадной книги» Гранина, «Я помню…» (2004), где Даниил Александрович рассказал о своей жизни и творчестве, документальные циклы «Ленинградская трагедия» (2005) и «Крутые дороги Дмитрия Лихачева» (2006), в которых писатель выступил в качестве автора и ведущего.</a:t>
            </a:r>
          </a:p>
        </p:txBody>
      </p:sp>
      <p:sp>
        <p:nvSpPr>
          <p:cNvPr id="5" name="TextBox 4"/>
          <p:cNvSpPr txBox="1"/>
          <p:nvPr/>
        </p:nvSpPr>
        <p:spPr>
          <a:xfrm>
            <a:off x="163773" y="5679743"/>
            <a:ext cx="8523026" cy="954107"/>
          </a:xfrm>
          <a:prstGeom prst="rect">
            <a:avLst/>
          </a:prstGeom>
          <a:solidFill>
            <a:schemeClr val="bg1"/>
          </a:solidFill>
          <a:ln>
            <a:solidFill>
              <a:srgbClr val="C00000"/>
            </a:solidFill>
          </a:ln>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Гранина </a:t>
            </a:r>
            <a:r>
              <a:rPr lang="ru-RU" sz="1400" b="1" dirty="0">
                <a:latin typeface="Times New Roman" panose="02020603050405020304" pitchFamily="18" charset="0"/>
                <a:cs typeface="Times New Roman" panose="02020603050405020304" pitchFamily="18" charset="0"/>
              </a:rPr>
              <a:t>отличали огромная работоспособность, интерес к общественной деятельности и ответственность за </a:t>
            </a:r>
            <a:r>
              <a:rPr lang="ru-RU" sz="1400" b="1" dirty="0" smtClean="0">
                <a:latin typeface="Times New Roman" panose="02020603050405020304" pitchFamily="18" charset="0"/>
                <a:cs typeface="Times New Roman" panose="02020603050405020304" pitchFamily="18" charset="0"/>
              </a:rPr>
              <a:t>нее. </a:t>
            </a:r>
            <a:r>
              <a:rPr lang="ru-RU" sz="1400" b="1" dirty="0">
                <a:latin typeface="Times New Roman" panose="02020603050405020304" pitchFamily="18" charset="0"/>
                <a:cs typeface="Times New Roman" panose="02020603050405020304" pitchFamily="18" charset="0"/>
              </a:rPr>
              <a:t>Гранин стал основателем первого в СССР «Общества милосердия» — </a:t>
            </a:r>
            <a:r>
              <a:rPr lang="ru-RU" sz="1400" b="1" dirty="0" smtClean="0">
                <a:latin typeface="Times New Roman" panose="02020603050405020304" pitchFamily="18" charset="0"/>
                <a:cs typeface="Times New Roman" panose="02020603050405020304" pitchFamily="18" charset="0"/>
              </a:rPr>
              <a:t>которое </a:t>
            </a:r>
            <a:r>
              <a:rPr lang="ru-RU" sz="1400" b="1" dirty="0">
                <a:latin typeface="Times New Roman" panose="02020603050405020304" pitchFamily="18" charset="0"/>
                <a:cs typeface="Times New Roman" panose="02020603050405020304" pitchFamily="18" charset="0"/>
              </a:rPr>
              <a:t>можно считать предтечей таких признанных благотворительных организаций, как «Справедливая помощь» Доктора Лизы, «Подари жизнь» Чулпан </a:t>
            </a:r>
            <a:r>
              <a:rPr lang="ru-RU" sz="1400" b="1" dirty="0" err="1">
                <a:latin typeface="Times New Roman" panose="02020603050405020304" pitchFamily="18" charset="0"/>
                <a:cs typeface="Times New Roman" panose="02020603050405020304" pitchFamily="18" charset="0"/>
              </a:rPr>
              <a:t>Хаматовой</a:t>
            </a:r>
            <a:r>
              <a:rPr lang="ru-RU" sz="1400" b="1" dirty="0">
                <a:latin typeface="Times New Roman" panose="02020603050405020304" pitchFamily="18" charset="0"/>
                <a:cs typeface="Times New Roman" panose="02020603050405020304" pitchFamily="18" charset="0"/>
              </a:rPr>
              <a:t> и </a:t>
            </a:r>
            <a:r>
              <a:rPr lang="ru-RU" sz="1400" b="1" dirty="0" smtClean="0">
                <a:latin typeface="Times New Roman" panose="02020603050405020304" pitchFamily="18" charset="0"/>
                <a:cs typeface="Times New Roman" panose="02020603050405020304" pitchFamily="18" charset="0"/>
              </a:rPr>
              <a:t>другие.</a:t>
            </a:r>
            <a:endParaRPr lang="ru-RU" sz="1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8914" y="4626004"/>
            <a:ext cx="3953232" cy="523220"/>
          </a:xfrm>
          <a:prstGeom prst="rect">
            <a:avLst/>
          </a:prstGeom>
          <a:solidFill>
            <a:schemeClr val="bg1"/>
          </a:solidFill>
          <a:ln>
            <a:solidFill>
              <a:srgbClr val="C00000"/>
            </a:solidFill>
          </a:ln>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hlinkClick r:id="rId4"/>
              </a:rPr>
              <a:t>Смотреть  документальный фильм </a:t>
            </a:r>
          </a:p>
          <a:p>
            <a:pPr algn="ctr"/>
            <a:r>
              <a:rPr lang="ru-RU" sz="1400" b="1" dirty="0" smtClean="0">
                <a:latin typeface="Times New Roman" panose="02020603050405020304" pitchFamily="18" charset="0"/>
                <a:cs typeface="Times New Roman" panose="02020603050405020304" pitchFamily="18" charset="0"/>
                <a:hlinkClick r:id="rId4"/>
              </a:rPr>
              <a:t>«</a:t>
            </a:r>
            <a:r>
              <a:rPr lang="ru-RU" sz="1400" b="1" dirty="0">
                <a:latin typeface="Times New Roman" panose="02020603050405020304" pitchFamily="18" charset="0"/>
                <a:cs typeface="Times New Roman" panose="02020603050405020304" pitchFamily="18" charset="0"/>
                <a:hlinkClick r:id="rId4"/>
              </a:rPr>
              <a:t>Война и мир Даниила Гранина</a:t>
            </a:r>
            <a:r>
              <a:rPr lang="ru-RU" sz="1400" b="1" dirty="0" smtClean="0">
                <a:latin typeface="Times New Roman" panose="02020603050405020304" pitchFamily="18" charset="0"/>
                <a:cs typeface="Times New Roman" panose="02020603050405020304" pitchFamily="18" charset="0"/>
                <a:hlinkClick r:id="rId4"/>
              </a:rPr>
              <a:t>» </a:t>
            </a:r>
            <a:endParaRPr lang="ru-RU" sz="14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914" y="2210100"/>
            <a:ext cx="3953232" cy="2231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6" cstate="print"/>
          <a:stretch>
            <a:fillRect/>
          </a:stretch>
        </p:blipFill>
        <p:spPr>
          <a:xfrm>
            <a:off x="4882484" y="2113407"/>
            <a:ext cx="3728180" cy="2425047"/>
          </a:xfrm>
          <a:prstGeom prst="rect">
            <a:avLst/>
          </a:prstGeom>
        </p:spPr>
      </p:pic>
      <p:sp>
        <p:nvSpPr>
          <p:cNvPr id="2" name="TextBox 1"/>
          <p:cNvSpPr txBox="1"/>
          <p:nvPr/>
        </p:nvSpPr>
        <p:spPr>
          <a:xfrm>
            <a:off x="4958619" y="4633944"/>
            <a:ext cx="3652045" cy="52322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1400" b="1" dirty="0" smtClean="0">
                <a:latin typeface="Times New Roman" panose="02020603050405020304" pitchFamily="18" charset="0"/>
                <a:cs typeface="Times New Roman" panose="02020603050405020304" pitchFamily="18" charset="0"/>
                <a:hlinkClick r:id="rId7"/>
              </a:rPr>
              <a:t>Смотреть телепрограмму А. Максимова  «Личные вещи. Даниил Гранин»</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271124"/>
      </p:ext>
    </p:extLst>
  </p:cSld>
  <p:clrMapOvr>
    <a:masterClrMapping/>
  </p:clrMapOvr>
  <p:transition spd="med">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7865" y="37749"/>
            <a:ext cx="9116135" cy="6837101"/>
          </a:xfrm>
          <a:prstGeom prst="rect">
            <a:avLst/>
          </a:prstGeom>
        </p:spPr>
      </p:pic>
      <p:sp>
        <p:nvSpPr>
          <p:cNvPr id="5" name="TextBox 4"/>
          <p:cNvSpPr txBox="1"/>
          <p:nvPr/>
        </p:nvSpPr>
        <p:spPr>
          <a:xfrm>
            <a:off x="4322873" y="611736"/>
            <a:ext cx="4344207" cy="2462213"/>
          </a:xfrm>
          <a:prstGeom prst="rect">
            <a:avLst/>
          </a:prstGeom>
          <a:solidFill>
            <a:schemeClr val="bg1"/>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27 </a:t>
            </a:r>
            <a:r>
              <a:rPr lang="ru-RU" sz="1400" b="1" dirty="0" smtClean="0">
                <a:latin typeface="Times New Roman" panose="02020603050405020304" pitchFamily="18" charset="0"/>
                <a:cs typeface="Times New Roman" panose="02020603050405020304" pitchFamily="18" charset="0"/>
              </a:rPr>
              <a:t>января 2014 года </a:t>
            </a:r>
            <a:r>
              <a:rPr lang="ru-RU" sz="1400" b="1" dirty="0">
                <a:latin typeface="Times New Roman" panose="02020603050405020304" pitchFamily="18" charset="0"/>
                <a:cs typeface="Times New Roman" panose="02020603050405020304" pitchFamily="18" charset="0"/>
              </a:rPr>
              <a:t>в бундестаге прошел "Час памяти" жертв национал-социализма, приуроченный к годовщине освобождения узников концлагеря Освенцим советскими войсками. В этом году в "Час памяти" вспоминали блокадный Ленинград. Почетным гостем "часа" стал известный русский писатель Даниил Гранин, который провел все 872 дня в осажденном </a:t>
            </a:r>
            <a:r>
              <a:rPr lang="ru-RU" sz="1400" b="1" dirty="0" smtClean="0">
                <a:latin typeface="Times New Roman" panose="02020603050405020304" pitchFamily="18" charset="0"/>
                <a:cs typeface="Times New Roman" panose="02020603050405020304" pitchFamily="18" charset="0"/>
              </a:rPr>
              <a:t>городе. Гранина </a:t>
            </a:r>
            <a:r>
              <a:rPr lang="ru-RU" sz="1400" b="1" dirty="0">
                <a:latin typeface="Times New Roman" panose="02020603050405020304" pitchFamily="18" charset="0"/>
                <a:cs typeface="Times New Roman" panose="02020603050405020304" pitchFamily="18" charset="0"/>
              </a:rPr>
              <a:t>пригласили в Берлин на церемонию награждения его премией имени </a:t>
            </a:r>
            <a:r>
              <a:rPr lang="ru-RU" sz="1400" b="1" dirty="0" err="1">
                <a:latin typeface="Times New Roman" panose="02020603050405020304" pitchFamily="18" charset="0"/>
                <a:cs typeface="Times New Roman" panose="02020603050405020304" pitchFamily="18" charset="0"/>
              </a:rPr>
              <a:t>Гааза</a:t>
            </a:r>
            <a:r>
              <a:rPr lang="ru-RU" sz="1400" b="1" dirty="0">
                <a:latin typeface="Times New Roman" panose="02020603050405020304" pitchFamily="18" charset="0"/>
                <a:cs typeface="Times New Roman" panose="02020603050405020304" pitchFamily="18" charset="0"/>
              </a:rPr>
              <a:t> за вклад в развитие отношений между Германией и Россией</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10952" y="3888756"/>
            <a:ext cx="8599696" cy="2462213"/>
          </a:xfrm>
          <a:prstGeom prst="rect">
            <a:avLst/>
          </a:prstGeom>
          <a:solidFill>
            <a:schemeClr val="bg1"/>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После короткого музыкального интермеццо - струнный квартет исполнил фрагмент одного из произведений Шостаковича - на трибуну поднялся Гранин. Предусмотрительные хозяева встречи поставили для него за трибуной кресло, но от предложения присесть писатель твердо отказался и почти час выступал стоя. Его попросили рассказать о блокаде, и он рассказал, поведав притихшим депутатам о чудовищных буднях блокадников, оставшихся на 900 дней не только без топлива и продовольствия, но и без воды, канализации, электроэнергии и отопления.</a:t>
            </a:r>
          </a:p>
          <a:p>
            <a:pPr algn="just"/>
            <a:r>
              <a:rPr lang="ru-RU" sz="1400" b="1" dirty="0">
                <a:latin typeface="Times New Roman" panose="02020603050405020304" pitchFamily="18" charset="0"/>
                <a:cs typeface="Times New Roman" panose="02020603050405020304" pitchFamily="18" charset="0"/>
              </a:rPr>
              <a:t>Гранин приводил шокирующие подробности. Рассказал, например, об одной матери, которая не стала хоронить своего умершего от голода трехлетнего ребенка, а положила маленький трупик на мороз между окнами и каждый день отрезала от него по кусочку, чтобы сохранить жизнь хотя бы 12-летней </a:t>
            </a:r>
            <a:r>
              <a:rPr lang="ru-RU" sz="1400" b="1" dirty="0" smtClean="0">
                <a:latin typeface="Times New Roman" panose="02020603050405020304" pitchFamily="18" charset="0"/>
                <a:cs typeface="Times New Roman" panose="02020603050405020304" pitchFamily="18" charset="0"/>
              </a:rPr>
              <a:t>дочери… Счастье</a:t>
            </a:r>
            <a:r>
              <a:rPr lang="ru-RU" sz="1400" b="1" dirty="0">
                <a:latin typeface="Times New Roman" panose="02020603050405020304" pitchFamily="18" charset="0"/>
                <a:cs typeface="Times New Roman" panose="02020603050405020304" pitchFamily="18" charset="0"/>
              </a:rPr>
              <a:t>, что в архивах телевидения и Интернета сохранились записи этого события! Чтобы мы просматривали и задумывались о нашей жизни.</a:t>
            </a:r>
          </a:p>
        </p:txBody>
      </p:sp>
      <p:sp>
        <p:nvSpPr>
          <p:cNvPr id="7" name="TextBox 6"/>
          <p:cNvSpPr txBox="1"/>
          <p:nvPr/>
        </p:nvSpPr>
        <p:spPr>
          <a:xfrm>
            <a:off x="210952" y="3073949"/>
            <a:ext cx="3953231" cy="523220"/>
          </a:xfrm>
          <a:prstGeom prst="rect">
            <a:avLst/>
          </a:prstGeom>
          <a:solidFill>
            <a:schemeClr val="bg1"/>
          </a:solidFill>
          <a:ln>
            <a:solidFill>
              <a:srgbClr val="C00000"/>
            </a:solidFill>
          </a:ln>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hlinkClick r:id="rId4"/>
              </a:rPr>
              <a:t>СМОТРЕТЬ</a:t>
            </a:r>
          </a:p>
          <a:p>
            <a:pPr algn="ctr"/>
            <a:r>
              <a:rPr lang="ru-RU" sz="1400" b="1" dirty="0" smtClean="0">
                <a:latin typeface="Times New Roman" panose="02020603050405020304" pitchFamily="18" charset="0"/>
                <a:cs typeface="Times New Roman" panose="02020603050405020304" pitchFamily="18" charset="0"/>
                <a:hlinkClick r:id="rId4"/>
              </a:rPr>
              <a:t>выступление </a:t>
            </a:r>
            <a:r>
              <a:rPr lang="ru-RU" sz="1400" b="1" dirty="0">
                <a:latin typeface="Times New Roman" panose="02020603050405020304" pitchFamily="18" charset="0"/>
                <a:cs typeface="Times New Roman" panose="02020603050405020304" pitchFamily="18" charset="0"/>
                <a:hlinkClick r:id="rId4"/>
              </a:rPr>
              <a:t>Даниила Гранина в </a:t>
            </a:r>
            <a:r>
              <a:rPr lang="ru-RU" sz="1400" b="1" dirty="0" smtClean="0">
                <a:latin typeface="Times New Roman" panose="02020603050405020304" pitchFamily="18" charset="0"/>
                <a:cs typeface="Times New Roman" panose="02020603050405020304" pitchFamily="18" charset="0"/>
                <a:hlinkClick r:id="rId4"/>
              </a:rPr>
              <a:t>бундестаге</a:t>
            </a:r>
            <a:endParaRPr lang="ru-RU" sz="1400"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952" y="531211"/>
            <a:ext cx="3928834" cy="2367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9177417"/>
      </p:ext>
    </p:extLst>
  </p:cSld>
  <p:clrMapOvr>
    <a:masterClrMapping/>
  </p:clrMapOvr>
  <p:transition spd="med">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77047" cy="6858001"/>
          </a:xfrm>
          <a:prstGeom prst="rect">
            <a:avLst/>
          </a:prstGeom>
        </p:spPr>
      </p:pic>
      <p:sp>
        <p:nvSpPr>
          <p:cNvPr id="4" name="Прямоугольник 3"/>
          <p:cNvSpPr/>
          <p:nvPr/>
        </p:nvSpPr>
        <p:spPr>
          <a:xfrm>
            <a:off x="426275" y="1494274"/>
            <a:ext cx="8168187" cy="2554545"/>
          </a:xfrm>
          <a:prstGeom prst="rect">
            <a:avLst/>
          </a:prstGeom>
        </p:spPr>
        <p:txBody>
          <a:bodyPr wrap="square">
            <a:spAutoFit/>
          </a:bodyPr>
          <a:lstStyle/>
          <a:p>
            <a:pPr algn="just"/>
            <a:r>
              <a:rPr lang="ru-RU" sz="1600" b="1" dirty="0" smtClean="0">
                <a:latin typeface="Times New Roman" panose="02020603050405020304" pitchFamily="18" charset="0"/>
                <a:cs typeface="Times New Roman" panose="02020603050405020304" pitchFamily="18" charset="0"/>
              </a:rPr>
              <a:t>2019 год объявлен годом празднования столетия со дня рождения </a:t>
            </a:r>
            <a:r>
              <a:rPr lang="ru-RU" sz="1600" b="1" dirty="0" smtClean="0">
                <a:latin typeface="Times New Roman" panose="02020603050405020304" pitchFamily="18" charset="0"/>
                <a:cs typeface="Times New Roman" panose="02020603050405020304" pitchFamily="18" charset="0"/>
                <a:hlinkClick r:id="rId3"/>
              </a:rPr>
              <a:t>Даниила Александровича Гранина</a:t>
            </a:r>
            <a:r>
              <a:rPr lang="ru-RU" sz="1600" b="1" dirty="0" smtClean="0">
                <a:latin typeface="Times New Roman" panose="02020603050405020304" pitchFamily="18" charset="0"/>
                <a:cs typeface="Times New Roman" panose="02020603050405020304" pitchFamily="18" charset="0"/>
              </a:rPr>
              <a:t> (1919-2017) -  писателя, киносценариста, общественного деятеля. Он стал признанным классиком еще при жизни. Честность </a:t>
            </a:r>
            <a:r>
              <a:rPr lang="ru-RU" sz="1600" b="1" dirty="0">
                <a:latin typeface="Times New Roman" panose="02020603050405020304" pitchFamily="18" charset="0"/>
                <a:cs typeface="Times New Roman" panose="02020603050405020304" pitchFamily="18" charset="0"/>
              </a:rPr>
              <a:t>и действенное участие в судьбах Родины сделали </a:t>
            </a:r>
            <a:r>
              <a:rPr lang="ru-RU" sz="1600" b="1" dirty="0" smtClean="0">
                <a:latin typeface="Times New Roman" panose="02020603050405020304" pitchFamily="18" charset="0"/>
                <a:cs typeface="Times New Roman" panose="02020603050405020304" pitchFamily="18" charset="0"/>
              </a:rPr>
              <a:t>творчество Даниила Гранина настоящим явлением, увековечив </a:t>
            </a:r>
            <a:r>
              <a:rPr lang="ru-RU" sz="1600" b="1" dirty="0">
                <a:latin typeface="Times New Roman" panose="02020603050405020304" pitchFamily="18" charset="0"/>
                <a:cs typeface="Times New Roman" panose="02020603050405020304" pitchFamily="18" charset="0"/>
              </a:rPr>
              <a:t>его имя для будущих поколений. </a:t>
            </a:r>
            <a:endParaRPr lang="ru-RU" sz="1600" b="1"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Даниил Александрович </a:t>
            </a:r>
            <a:r>
              <a:rPr lang="ru-RU" sz="1600" b="1" dirty="0">
                <a:latin typeface="Times New Roman" panose="02020603050405020304" pitchFamily="18" charset="0"/>
                <a:cs typeface="Times New Roman" panose="02020603050405020304" pitchFamily="18" charset="0"/>
              </a:rPr>
              <a:t>прожил в </a:t>
            </a:r>
            <a:r>
              <a:rPr lang="ru-RU" sz="1600" b="1" dirty="0" smtClean="0">
                <a:latin typeface="Times New Roman" panose="02020603050405020304" pitchFamily="18" charset="0"/>
                <a:cs typeface="Times New Roman" panose="02020603050405020304" pitchFamily="18" charset="0"/>
              </a:rPr>
              <a:t>литературе неповторимый </a:t>
            </a:r>
            <a:r>
              <a:rPr lang="ru-RU" sz="1600" b="1" dirty="0">
                <a:latin typeface="Times New Roman" panose="02020603050405020304" pitchFamily="18" charset="0"/>
                <a:cs typeface="Times New Roman" panose="02020603050405020304" pitchFamily="18" charset="0"/>
              </a:rPr>
              <a:t>век и оставил большую память о себе</a:t>
            </a:r>
            <a:r>
              <a:rPr lang="ru-RU" sz="1600" b="1" dirty="0" smtClean="0">
                <a:latin typeface="Times New Roman" panose="02020603050405020304" pitchFamily="18" charset="0"/>
                <a:cs typeface="Times New Roman" panose="02020603050405020304" pitchFamily="18" charset="0"/>
              </a:rPr>
              <a:t>. Однако, юное поколение мало знакомо с жизнью и творчеством Гранина. Наша виртуальная выставка расскажет о выдающемся писателе и познакомит с его книгами. </a:t>
            </a:r>
          </a:p>
          <a:p>
            <a:pPr algn="just"/>
            <a:endParaRPr lang="ru-RU" sz="1600" b="1"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583643" y="3978409"/>
            <a:ext cx="8009759" cy="1077218"/>
          </a:xfrm>
          <a:prstGeom prst="rect">
            <a:avLst/>
          </a:prstGeom>
          <a:noFill/>
          <a:ln>
            <a:solidFill>
              <a:schemeClr val="accent1">
                <a:lumMod val="75000"/>
              </a:schemeClr>
            </a:solidFill>
          </a:ln>
        </p:spPr>
        <p:txBody>
          <a:bodyPr wrap="square" rtlCol="0">
            <a:spAutoFit/>
          </a:bodyPr>
          <a:lstStyle/>
          <a:p>
            <a:pPr algn="ctr"/>
            <a:r>
              <a:rPr lang="ru-RU" sz="1600" b="1" dirty="0" smtClean="0">
                <a:latin typeface="Times New Roman" panose="02020603050405020304" pitchFamily="18" charset="0"/>
                <a:cs typeface="Times New Roman" panose="02020603050405020304" pitchFamily="18" charset="0"/>
              </a:rPr>
              <a:t>Виртуальная выставка</a:t>
            </a:r>
          </a:p>
          <a:p>
            <a:pPr algn="ctr"/>
            <a:r>
              <a:rPr lang="ru-RU" sz="1600" b="1" dirty="0" smtClean="0">
                <a:latin typeface="Times New Roman" panose="02020603050405020304" pitchFamily="18" charset="0"/>
                <a:cs typeface="Times New Roman" panose="02020603050405020304" pitchFamily="18" charset="0"/>
              </a:rPr>
              <a:t> «ОСТАТЬСЯ САМИМ СОБОЙ»</a:t>
            </a:r>
          </a:p>
          <a:p>
            <a:pPr algn="ctr"/>
            <a:r>
              <a:rPr lang="ru-RU" sz="1600" b="1" dirty="0" smtClean="0">
                <a:latin typeface="Times New Roman" panose="02020603050405020304" pitchFamily="18" charset="0"/>
                <a:cs typeface="Times New Roman" panose="02020603050405020304" pitchFamily="18" charset="0"/>
                <a:hlinkClick r:id="rId4" action="ppaction://hlinksldjump"/>
              </a:rPr>
              <a:t>Раздел 1. «На этот раз я родился в двадцатом веке…»</a:t>
            </a: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hlinkClick r:id="rId5" action="ppaction://hlinksldjump"/>
              </a:rPr>
              <a:t>Раздел 2. «Война и мир Даниила Гранина»</a:t>
            </a:r>
            <a:endParaRPr lang="ru-RU" sz="16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185566" y="943517"/>
            <a:ext cx="8706774"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Дорогие читатели!</a:t>
            </a:r>
            <a:endParaRPr lang="ru-RU" b="1" dirty="0">
              <a:latin typeface="Times New Roman" panose="02020603050405020304" pitchFamily="18" charset="0"/>
              <a:cs typeface="Times New Roman" panose="02020603050405020304" pitchFamily="18" charset="0"/>
            </a:endParaRPr>
          </a:p>
        </p:txBody>
      </p:sp>
      <p:pic>
        <p:nvPicPr>
          <p:cNvPr id="9" name="Picture 2" descr="http://4.bp.blogspot.com/-yvGLgcRzAng/TZImRTj1m8I/AAAAAAAAA8E/YJ6x0j2dSH8/s1600/Divider+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V="1">
            <a:off x="426275" y="152710"/>
            <a:ext cx="8225356" cy="585732"/>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0" y="399775"/>
            <a:ext cx="2234798" cy="105491"/>
          </a:xfrm>
          <a:prstGeom prst="rect">
            <a:avLst/>
          </a:prstGeom>
        </p:spPr>
      </p:pic>
      <p:pic>
        <p:nvPicPr>
          <p:cNvPr id="10" name="Рисунок 9"/>
          <p:cNvPicPr>
            <a:picLocks noChangeAspect="1"/>
          </p:cNvPicPr>
          <p:nvPr/>
        </p:nvPicPr>
        <p:blipFill>
          <a:blip r:embed="rId8" cstate="print"/>
          <a:stretch>
            <a:fillRect/>
          </a:stretch>
        </p:blipFill>
        <p:spPr>
          <a:xfrm>
            <a:off x="3001645" y="4236347"/>
            <a:ext cx="2237426" cy="103641"/>
          </a:xfrm>
          <a:prstGeom prst="rect">
            <a:avLst/>
          </a:prstGeom>
        </p:spPr>
      </p:pic>
      <p:pic>
        <p:nvPicPr>
          <p:cNvPr id="12" name="Рисунок 11"/>
          <p:cNvPicPr>
            <a:picLocks noChangeAspect="1"/>
          </p:cNvPicPr>
          <p:nvPr/>
        </p:nvPicPr>
        <p:blipFill>
          <a:blip r:embed="rId9" cstate="print"/>
          <a:stretch>
            <a:fillRect/>
          </a:stretch>
        </p:blipFill>
        <p:spPr>
          <a:xfrm flipV="1">
            <a:off x="334369" y="5863210"/>
            <a:ext cx="8317262" cy="617324"/>
          </a:xfrm>
          <a:prstGeom prst="rect">
            <a:avLst/>
          </a:prstGeom>
        </p:spPr>
      </p:pic>
    </p:spTree>
    <p:extLst>
      <p:ext uri="{BB962C8B-B14F-4D97-AF65-F5344CB8AC3E}">
        <p14:creationId xmlns:p14="http://schemas.microsoft.com/office/powerpoint/2010/main" val="931512323"/>
      </p:ext>
    </p:extLst>
  </p:cSld>
  <p:clrMapOvr>
    <a:masterClrMapping/>
  </p:clrMapOvr>
  <p:transition spd="med">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6060" y="0"/>
            <a:ext cx="9144000" cy="6858000"/>
          </a:xfrm>
          <a:prstGeom prst="rect">
            <a:avLst/>
          </a:prstGeom>
          <a:solidFill>
            <a:schemeClr val="bg1"/>
          </a:solidFill>
          <a:ln>
            <a:solidFill>
              <a:srgbClr val="002060"/>
            </a:solidFill>
          </a:ln>
        </p:spPr>
      </p:pic>
      <p:sp>
        <p:nvSpPr>
          <p:cNvPr id="4" name="TextBox 3"/>
          <p:cNvSpPr txBox="1"/>
          <p:nvPr/>
        </p:nvSpPr>
        <p:spPr>
          <a:xfrm>
            <a:off x="409432" y="341194"/>
            <a:ext cx="8417257" cy="1600438"/>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Не только романы, повести и </a:t>
            </a:r>
            <a:r>
              <a:rPr lang="ru-RU" sz="1400" b="1" dirty="0" smtClean="0">
                <a:latin typeface="Times New Roman" panose="02020603050405020304" pitchFamily="18" charset="0"/>
                <a:cs typeface="Times New Roman" panose="02020603050405020304" pitchFamily="18" charset="0"/>
              </a:rPr>
              <a:t>рассказы Даниила Александровича Гранина </a:t>
            </a:r>
            <a:r>
              <a:rPr lang="ru-RU" sz="1400" b="1" dirty="0">
                <a:latin typeface="Times New Roman" panose="02020603050405020304" pitchFamily="18" charset="0"/>
                <a:cs typeface="Times New Roman" panose="02020603050405020304" pitchFamily="18" charset="0"/>
              </a:rPr>
              <a:t>привлекают читателей. </a:t>
            </a:r>
            <a:r>
              <a:rPr lang="ru-RU" sz="1400" b="1" dirty="0" smtClean="0">
                <a:latin typeface="Times New Roman" panose="02020603050405020304" pitchFamily="18" charset="0"/>
                <a:cs typeface="Times New Roman" panose="02020603050405020304" pitchFamily="18" charset="0"/>
              </a:rPr>
              <a:t>Его публицистику отличают интересные идеи, стилистика </a:t>
            </a:r>
            <a:r>
              <a:rPr lang="ru-RU" sz="1400" b="1" dirty="0">
                <a:latin typeface="Times New Roman" panose="02020603050405020304" pitchFamily="18" charset="0"/>
                <a:cs typeface="Times New Roman" panose="02020603050405020304" pitchFamily="18" charset="0"/>
              </a:rPr>
              <a:t>и </a:t>
            </a:r>
            <a:r>
              <a:rPr lang="ru-RU" sz="1400" b="1" dirty="0" smtClean="0">
                <a:latin typeface="Times New Roman" panose="02020603050405020304" pitchFamily="18" charset="0"/>
                <a:cs typeface="Times New Roman" panose="02020603050405020304" pitchFamily="18" charset="0"/>
              </a:rPr>
              <a:t>актуальность. </a:t>
            </a:r>
            <a:r>
              <a:rPr lang="ru-RU" sz="1400" b="1" dirty="0">
                <a:latin typeface="Times New Roman" panose="02020603050405020304" pitchFamily="18" charset="0"/>
                <a:cs typeface="Times New Roman" panose="02020603050405020304" pitchFamily="18" charset="0"/>
              </a:rPr>
              <a:t>Тот, кто однажды прочел его </a:t>
            </a:r>
            <a:r>
              <a:rPr lang="ru-RU" sz="1400" b="1" dirty="0">
                <a:latin typeface="Times New Roman" panose="02020603050405020304" pitchFamily="18" charset="0"/>
                <a:cs typeface="Times New Roman" panose="02020603050405020304" pitchFamily="18" charset="0"/>
                <a:hlinkClick r:id="rId4"/>
              </a:rPr>
              <a:t>статью «Потерянное милосердие», </a:t>
            </a:r>
            <a:r>
              <a:rPr lang="ru-RU" sz="1400" b="1" dirty="0">
                <a:latin typeface="Times New Roman" panose="02020603050405020304" pitchFamily="18" charset="0"/>
                <a:cs typeface="Times New Roman" panose="02020603050405020304" pitchFamily="18" charset="0"/>
              </a:rPr>
              <a:t>никогда не забудет этот справедливый укор, брошенный всем нам, о потере доброты и сердечности. Автор размышляет над проблемой гуманного отношения людей друг к другу, с горечью показывает, что безразличие людей к ближнему может привести к фатальным последствиям, и финальная часть текста является своеобразным авторским воззванием беречь в себе каждому «способность откликаться на чужую боль».</a:t>
            </a:r>
          </a:p>
        </p:txBody>
      </p:sp>
      <p:sp>
        <p:nvSpPr>
          <p:cNvPr id="6" name="Табличка 5"/>
          <p:cNvSpPr/>
          <p:nvPr/>
        </p:nvSpPr>
        <p:spPr>
          <a:xfrm>
            <a:off x="970372" y="4357980"/>
            <a:ext cx="7651600" cy="1481498"/>
          </a:xfrm>
          <a:prstGeom prst="plaque">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ru-RU" sz="1400" b="1" dirty="0">
                <a:latin typeface="Times New Roman" panose="02020603050405020304" pitchFamily="18" charset="0"/>
                <a:cs typeface="Times New Roman" panose="02020603050405020304" pitchFamily="18" charset="0"/>
              </a:rPr>
              <a:t>Став признанным классиком при жизни, </a:t>
            </a:r>
            <a:r>
              <a:rPr lang="ru-RU" sz="1400" b="1" dirty="0" smtClean="0">
                <a:latin typeface="Times New Roman" panose="02020603050405020304" pitchFamily="18" charset="0"/>
                <a:cs typeface="Times New Roman" panose="02020603050405020304" pitchFamily="18" charset="0"/>
              </a:rPr>
              <a:t>Даниил Гранин </a:t>
            </a:r>
            <a:r>
              <a:rPr lang="ru-RU" sz="1400" b="1" dirty="0">
                <a:latin typeface="Times New Roman" panose="02020603050405020304" pitchFamily="18" charset="0"/>
                <a:cs typeface="Times New Roman" panose="02020603050405020304" pitchFamily="18" charset="0"/>
              </a:rPr>
              <a:t>был носителем нравственности для всей страны. </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«К сожалению, сейчас только одна идея — обогащайтесь кто как может. Вот какая у нашего общества идея. А моя личная идея — сохранить порядочность, честность, интеллигентность. Такие вот простые вещи…» — говорил Гранин в одном из интервью».</a:t>
            </a:r>
          </a:p>
        </p:txBody>
      </p:sp>
      <p:pic>
        <p:nvPicPr>
          <p:cNvPr id="7" name="Рисунок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4605" y="2170504"/>
            <a:ext cx="2559743" cy="1907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83730" y="6145630"/>
            <a:ext cx="8024884" cy="310510"/>
          </a:xfrm>
          <a:prstGeom prst="rect">
            <a:avLst/>
          </a:prstGeom>
          <a:solidFill>
            <a:schemeClr val="bg1"/>
          </a:solidFill>
          <a:ln>
            <a:solidFill>
              <a:srgbClr val="002060"/>
            </a:solidFill>
          </a:ln>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hlinkClick r:id="rId6"/>
              </a:rPr>
              <a:t>СМОТРЕТЬ телепрограмму «Линия жизни» с участием Даниила Гранина</a:t>
            </a:r>
            <a:endParaRPr lang="ru-RU" sz="14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70372" y="2111246"/>
            <a:ext cx="1357355" cy="1971262"/>
          </a:xfrm>
          <a:prstGeom prst="rect">
            <a:avLst/>
          </a:prstGeom>
          <a:ln>
            <a:noFill/>
          </a:ln>
          <a:effectLst>
            <a:outerShdw blurRad="292100" dist="139700" dir="2700000" algn="tl" rotWithShape="0">
              <a:srgbClr val="333333">
                <a:alpha val="65000"/>
              </a:srgbClr>
            </a:outerShdw>
          </a:effectLst>
        </p:spPr>
      </p:pic>
      <p:sp>
        <p:nvSpPr>
          <p:cNvPr id="9" name="Табличка 8"/>
          <p:cNvSpPr/>
          <p:nvPr/>
        </p:nvSpPr>
        <p:spPr>
          <a:xfrm>
            <a:off x="2429301" y="2504602"/>
            <a:ext cx="3329592" cy="924398"/>
          </a:xfrm>
          <a:prstGeom prst="plaque">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ru-RU" sz="1400" b="1" dirty="0" smtClean="0">
                <a:latin typeface="Times New Roman" panose="02020603050405020304" pitchFamily="18" charset="0"/>
                <a:cs typeface="Times New Roman" panose="02020603050405020304" pitchFamily="18" charset="0"/>
              </a:rPr>
              <a:t>Гранин</a:t>
            </a:r>
            <a:r>
              <a:rPr lang="ru-RU" sz="1400" b="1" dirty="0">
                <a:latin typeface="Times New Roman" panose="02020603050405020304" pitchFamily="18" charset="0"/>
                <a:cs typeface="Times New Roman" panose="02020603050405020304" pitchFamily="18" charset="0"/>
              </a:rPr>
              <a:t>, Д. А. </a:t>
            </a:r>
            <a:r>
              <a:rPr lang="ru-RU" sz="1400" b="1" dirty="0" smtClean="0">
                <a:latin typeface="Times New Roman" panose="02020603050405020304" pitchFamily="18" charset="0"/>
                <a:cs typeface="Times New Roman" panose="02020603050405020304" pitchFamily="18" charset="0"/>
              </a:rPr>
              <a:t>Милосердие : </a:t>
            </a:r>
            <a:r>
              <a:rPr lang="ru-RU" sz="1400" b="1" dirty="0">
                <a:latin typeface="Times New Roman" panose="02020603050405020304" pitchFamily="18" charset="0"/>
                <a:cs typeface="Times New Roman" panose="02020603050405020304" pitchFamily="18" charset="0"/>
              </a:rPr>
              <a:t>очерки / Даниил Гранин. – </a:t>
            </a:r>
            <a:r>
              <a:rPr lang="ru-RU" sz="1400" b="1" dirty="0" smtClean="0">
                <a:latin typeface="Times New Roman" panose="02020603050405020304" pitchFamily="18" charset="0"/>
                <a:cs typeface="Times New Roman" panose="02020603050405020304" pitchFamily="18" charset="0"/>
              </a:rPr>
              <a:t>Москва : </a:t>
            </a:r>
            <a:r>
              <a:rPr lang="ru-RU" sz="1400" b="1" dirty="0">
                <a:latin typeface="Times New Roman" panose="02020603050405020304" pitchFamily="18" charset="0"/>
                <a:cs typeface="Times New Roman" panose="02020603050405020304" pitchFamily="18" charset="0"/>
              </a:rPr>
              <a:t>Советская Россия, 1988. – 143 с. – (Писатель и время</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73995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31275" y="0"/>
            <a:ext cx="9175275" cy="6858594"/>
          </a:xfrm>
          <a:prstGeom prst="rect">
            <a:avLst/>
          </a:prstGeom>
        </p:spPr>
      </p:pic>
      <p:sp>
        <p:nvSpPr>
          <p:cNvPr id="3" name="Прямоугольник 2"/>
          <p:cNvSpPr/>
          <p:nvPr/>
        </p:nvSpPr>
        <p:spPr>
          <a:xfrm>
            <a:off x="641444" y="299956"/>
            <a:ext cx="7547212" cy="1200329"/>
          </a:xfrm>
          <a:prstGeom prst="rect">
            <a:avLst/>
          </a:prstGeom>
        </p:spPr>
        <p:txBody>
          <a:bodyPr wrap="square">
            <a:spAutoFit/>
          </a:bodyPr>
          <a:lstStyle/>
          <a:p>
            <a:pPr algn="ctr"/>
            <a:r>
              <a:rPr lang="ru-RU" b="1" dirty="0">
                <a:solidFill>
                  <a:srgbClr val="002060"/>
                </a:solidFill>
                <a:latin typeface="Times New Roman" panose="02020603050405020304" pitchFamily="18" charset="0"/>
                <a:cs typeface="Times New Roman" panose="02020603050405020304" pitchFamily="18" charset="0"/>
              </a:rPr>
              <a:t>Дорогие читатели!</a:t>
            </a:r>
            <a:br>
              <a:rPr lang="ru-RU" b="1" dirty="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Подробнее с творчеством и деятельностью </a:t>
            </a:r>
            <a:r>
              <a:rPr lang="ru-RU" b="1" dirty="0" smtClean="0">
                <a:solidFill>
                  <a:srgbClr val="002060"/>
                </a:solidFill>
                <a:latin typeface="Times New Roman" panose="02020603050405020304" pitchFamily="18" charset="0"/>
                <a:cs typeface="Times New Roman" panose="02020603050405020304" pitchFamily="18" charset="0"/>
              </a:rPr>
              <a:t>Даниила Александровича Гранина вам </a:t>
            </a:r>
            <a:r>
              <a:rPr lang="ru-RU" b="1" dirty="0">
                <a:solidFill>
                  <a:srgbClr val="002060"/>
                </a:solidFill>
                <a:latin typeface="Times New Roman" panose="02020603050405020304" pitchFamily="18" charset="0"/>
                <a:cs typeface="Times New Roman" panose="02020603050405020304" pitchFamily="18" charset="0"/>
              </a:rPr>
              <a:t>поможет познакомиться литература из фондов </a:t>
            </a: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solidFill>
                  <a:srgbClr val="002060"/>
                </a:solidFill>
                <a:latin typeface="Times New Roman" panose="02020603050405020304" pitchFamily="18" charset="0"/>
                <a:cs typeface="Times New Roman" panose="02020603050405020304" pitchFamily="18" charset="0"/>
              </a:rPr>
              <a:t>МУК </a:t>
            </a:r>
            <a:r>
              <a:rPr lang="ru-RU" b="1" dirty="0">
                <a:solidFill>
                  <a:srgbClr val="002060"/>
                </a:solidFill>
                <a:latin typeface="Times New Roman" panose="02020603050405020304" pitchFamily="18" charset="0"/>
                <a:cs typeface="Times New Roman" panose="02020603050405020304" pitchFamily="18" charset="0"/>
              </a:rPr>
              <a:t>«Тульская библиотечная система».</a:t>
            </a:r>
          </a:p>
        </p:txBody>
      </p:sp>
      <p:sp>
        <p:nvSpPr>
          <p:cNvPr id="4" name="Прямоугольник 3"/>
          <p:cNvSpPr/>
          <p:nvPr/>
        </p:nvSpPr>
        <p:spPr>
          <a:xfrm>
            <a:off x="641444" y="1500285"/>
            <a:ext cx="7997590" cy="4628896"/>
          </a:xfrm>
          <a:prstGeom prst="rect">
            <a:avLst/>
          </a:prstGeom>
        </p:spPr>
        <p:txBody>
          <a:bodyPr wrap="square">
            <a:spAutoFit/>
          </a:bodyPr>
          <a:lstStyle/>
          <a:p>
            <a:endParaRPr lang="ru-RU" sz="1400" b="1" u="sng" dirty="0">
              <a:solidFill>
                <a:srgbClr val="002060"/>
              </a:solidFill>
              <a:latin typeface="Times New Roman" panose="02020603050405020304" pitchFamily="18" charset="0"/>
              <a:cs typeface="Times New Roman" panose="02020603050405020304" pitchFamily="18" charset="0"/>
            </a:endParaRPr>
          </a:p>
          <a:p>
            <a:r>
              <a:rPr lang="ru-RU" sz="1400" b="1" u="sng" dirty="0">
                <a:solidFill>
                  <a:srgbClr val="002060"/>
                </a:solidFill>
                <a:latin typeface="Times New Roman" panose="02020603050405020304" pitchFamily="18" charset="0"/>
                <a:cs typeface="Times New Roman" panose="02020603050405020304" pitchFamily="18" charset="0"/>
              </a:rPr>
              <a:t>Произведения </a:t>
            </a:r>
            <a:r>
              <a:rPr lang="ru-RU" sz="1400" b="1" u="sng" dirty="0" smtClean="0">
                <a:solidFill>
                  <a:srgbClr val="002060"/>
                </a:solidFill>
                <a:latin typeface="Times New Roman" panose="02020603050405020304" pitchFamily="18" charset="0"/>
                <a:cs typeface="Times New Roman" panose="02020603050405020304" pitchFamily="18" charset="0"/>
              </a:rPr>
              <a:t>Даниила Александрович Гранина</a:t>
            </a:r>
          </a:p>
          <a:p>
            <a:endParaRPr lang="ru-RU" sz="1400" b="1" u="sng" dirty="0">
              <a:solidFill>
                <a:srgbClr val="002060"/>
              </a:solidFill>
              <a:latin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 А. Собрание сочинений. В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5 т</a:t>
            </a:r>
            <a:r>
              <a:rPr lang="ru-RU" sz="1200" b="1" dirty="0">
                <a:latin typeface="Times New Roman" panose="02020603050405020304" pitchFamily="18" charset="0"/>
                <a:ea typeface="Calibri" panose="020F0502020204030204" pitchFamily="34" charset="0"/>
                <a:cs typeface="Times New Roman" panose="02020603050405020304" pitchFamily="18" charset="0"/>
              </a:rPr>
              <a:t>. Т</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1</a:t>
            </a:r>
            <a:r>
              <a:rPr lang="ru-RU" sz="1200" b="1" dirty="0">
                <a:latin typeface="Times New Roman" panose="02020603050405020304" pitchFamily="18" charset="0"/>
                <a:ea typeface="Calibri" panose="020F0502020204030204" pitchFamily="34" charset="0"/>
                <a:cs typeface="Times New Roman" panose="02020603050405020304" pitchFamily="18" charset="0"/>
              </a:rPr>
              <a:t>. Иду на грозу. Повести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1989. – 592 с.</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 А. Собрание сочинений. В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5 т</a:t>
            </a:r>
            <a:r>
              <a:rPr lang="ru-RU" sz="1200" b="1" dirty="0">
                <a:latin typeface="Times New Roman" panose="02020603050405020304" pitchFamily="18" charset="0"/>
                <a:ea typeface="Calibri" panose="020F0502020204030204" pitchFamily="34" charset="0"/>
                <a:cs typeface="Times New Roman" panose="02020603050405020304" pitchFamily="18" charset="0"/>
              </a:rPr>
              <a:t>. Т</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2</a:t>
            </a:r>
            <a:r>
              <a:rPr lang="ru-RU" sz="1200" b="1" dirty="0">
                <a:latin typeface="Times New Roman" panose="02020603050405020304" pitchFamily="18" charset="0"/>
                <a:ea typeface="Calibri" panose="020F0502020204030204" pitchFamily="34" charset="0"/>
                <a:cs typeface="Times New Roman" panose="02020603050405020304" pitchFamily="18" charset="0"/>
              </a:rPr>
              <a:t>. Повести и рассказы. Путешествия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1989. – 536 с.  </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 А. Собрание сочинений. В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5 т</a:t>
            </a:r>
            <a:r>
              <a:rPr lang="ru-RU" sz="1200" b="1" dirty="0">
                <a:latin typeface="Times New Roman" panose="02020603050405020304" pitchFamily="18" charset="0"/>
                <a:ea typeface="Calibri" panose="020F0502020204030204" pitchFamily="34" charset="0"/>
                <a:cs typeface="Times New Roman" panose="02020603050405020304" pitchFamily="18" charset="0"/>
              </a:rPr>
              <a:t>. Т</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3</a:t>
            </a:r>
            <a:r>
              <a:rPr lang="ru-RU" sz="1200" b="1" dirty="0">
                <a:latin typeface="Times New Roman" panose="02020603050405020304" pitchFamily="18" charset="0"/>
                <a:ea typeface="Calibri" panose="020F0502020204030204" pitchFamily="34" charset="0"/>
                <a:cs typeface="Times New Roman" panose="02020603050405020304" pitchFamily="18" charset="0"/>
              </a:rPr>
              <a:t>. Зубр. Повести и рассказы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1989. – 656 с.  </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 А. Собрание сочинений. В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5 т</a:t>
            </a:r>
            <a:r>
              <a:rPr lang="ru-RU" sz="1200" b="1" dirty="0">
                <a:latin typeface="Times New Roman" panose="02020603050405020304" pitchFamily="18" charset="0"/>
                <a:ea typeface="Calibri" panose="020F0502020204030204" pitchFamily="34" charset="0"/>
                <a:cs typeface="Times New Roman" panose="02020603050405020304" pitchFamily="18" charset="0"/>
              </a:rPr>
              <a:t>. Т</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4</a:t>
            </a:r>
            <a:r>
              <a:rPr lang="ru-RU" sz="1200" b="1" dirty="0">
                <a:latin typeface="Times New Roman" panose="02020603050405020304" pitchFamily="18" charset="0"/>
                <a:ea typeface="Calibri" panose="020F0502020204030204" pitchFamily="34" charset="0"/>
                <a:cs typeface="Times New Roman" panose="02020603050405020304" pitchFamily="18" charset="0"/>
              </a:rPr>
              <a:t>. Картина. Повести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1989. – 509 с.  </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 А. Собрание сочинений. В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5 т</a:t>
            </a:r>
            <a:r>
              <a:rPr lang="ru-RU" sz="1200" b="1" dirty="0">
                <a:latin typeface="Times New Roman" panose="02020603050405020304" pitchFamily="18" charset="0"/>
                <a:ea typeface="Calibri" panose="020F0502020204030204" pitchFamily="34" charset="0"/>
                <a:cs typeface="Times New Roman" panose="02020603050405020304" pitchFamily="18" charset="0"/>
              </a:rPr>
              <a:t>. Т</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5</a:t>
            </a:r>
            <a:r>
              <a:rPr lang="ru-RU" sz="1200" b="1" dirty="0">
                <a:latin typeface="Times New Roman" panose="02020603050405020304" pitchFamily="18" charset="0"/>
                <a:ea typeface="Calibri" panose="020F0502020204030204" pitchFamily="34" charset="0"/>
                <a:cs typeface="Times New Roman" panose="02020603050405020304" pitchFamily="18" charset="0"/>
              </a:rPr>
              <a:t>. Искатели. Повести и рассказы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1989. – 509 с.  </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Собрание сочинений. В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4 т</a:t>
            </a:r>
            <a:r>
              <a:rPr lang="ru-RU" sz="1200" b="1" dirty="0">
                <a:latin typeface="Times New Roman" panose="02020603050405020304" pitchFamily="18" charset="0"/>
                <a:ea typeface="Calibri" panose="020F0502020204030204" pitchFamily="34" charset="0"/>
                <a:cs typeface="Times New Roman" panose="02020603050405020304" pitchFamily="18" charset="0"/>
              </a:rPr>
              <a:t>. Т</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1</a:t>
            </a:r>
            <a:r>
              <a:rPr lang="ru-RU" sz="1200" b="1" dirty="0">
                <a:latin typeface="Times New Roman" panose="02020603050405020304" pitchFamily="18" charset="0"/>
                <a:ea typeface="Calibri" panose="020F0502020204030204" pitchFamily="34" charset="0"/>
                <a:cs typeface="Times New Roman" panose="02020603050405020304" pitchFamily="18" charset="0"/>
              </a:rPr>
              <a:t>. Генерал Коммуны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1978. – 645 с. </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Собрание сочинений. В 4 т. Т. 2. Иду на грозу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1979. – 678 с.</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Собрание сочинений. В 4 т. Т. 3. Повести. Рассказы. Эссе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1980. – 437 с.</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ru-RU" sz="1200" b="1" dirty="0">
                <a:latin typeface="Times New Roman" panose="02020603050405020304" pitchFamily="18" charset="0"/>
                <a:ea typeface="Calibri" panose="020F0502020204030204" pitchFamily="34" charset="0"/>
                <a:cs typeface="Times New Roman" panose="02020603050405020304" pitchFamily="18" charset="0"/>
              </a:rPr>
              <a:t>Гранин,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Д.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Собрание сочинений. В 4 т. Т. 4. Картина. Повести / Д</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2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200" b="1" dirty="0">
                <a:latin typeface="Times New Roman" panose="02020603050405020304" pitchFamily="18" charset="0"/>
                <a:ea typeface="Calibri" panose="020F0502020204030204" pitchFamily="34" charset="0"/>
                <a:cs typeface="Times New Roman" panose="02020603050405020304" pitchFamily="18" charset="0"/>
              </a:rPr>
              <a:t>Художественная литература, 1980. – 630 с.</a:t>
            </a:r>
            <a:endParaRPr lang="ru-RU" sz="1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444253" y="5908620"/>
            <a:ext cx="8224217" cy="585267"/>
          </a:xfrm>
          <a:prstGeom prst="rect">
            <a:avLst/>
          </a:prstGeom>
        </p:spPr>
      </p:pic>
    </p:spTree>
    <p:extLst>
      <p:ext uri="{BB962C8B-B14F-4D97-AF65-F5344CB8AC3E}">
        <p14:creationId xmlns:p14="http://schemas.microsoft.com/office/powerpoint/2010/main" val="774025481"/>
      </p:ext>
    </p:extLst>
  </p:cSld>
  <p:clrMapOvr>
    <a:masterClrMapping/>
  </p:clrMapOvr>
  <p:transition spd="med">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0" y="0"/>
            <a:ext cx="9175275" cy="6858594"/>
          </a:xfrm>
          <a:prstGeom prst="rect">
            <a:avLst/>
          </a:prstGeom>
        </p:spPr>
      </p:pic>
      <p:sp>
        <p:nvSpPr>
          <p:cNvPr id="3" name="TextBox 2"/>
          <p:cNvSpPr txBox="1"/>
          <p:nvPr/>
        </p:nvSpPr>
        <p:spPr>
          <a:xfrm>
            <a:off x="444252" y="1178111"/>
            <a:ext cx="8598090" cy="4610365"/>
          </a:xfrm>
          <a:prstGeom prst="rect">
            <a:avLst/>
          </a:prstGeom>
          <a:noFill/>
        </p:spPr>
        <p:txBody>
          <a:bodyPr wrap="square" rtlCol="0">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AutoNum type="arabicPeriod" startAt="10"/>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Адамович</a:t>
            </a:r>
            <a:r>
              <a:rPr lang="ru-RU" sz="1400" b="1" dirty="0">
                <a:latin typeface="Times New Roman" panose="02020603050405020304" pitchFamily="18" charset="0"/>
                <a:ea typeface="Calibri" panose="020F0502020204030204" pitchFamily="34" charset="0"/>
                <a:cs typeface="Times New Roman" panose="02020603050405020304" pitchFamily="18" charset="0"/>
              </a:rPr>
              <a:t>, А. М. Блокадная книга / Алесь Адамович, Даниил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Санкт-Петербург : Азбука,</a:t>
            </a:r>
          </a:p>
          <a:p>
            <a:pPr marL="342900" lvl="0" indent="-34290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2018</a:t>
            </a:r>
            <a:r>
              <a:rPr lang="ru-RU" sz="1400" b="1" dirty="0">
                <a:latin typeface="Times New Roman" panose="02020603050405020304" pitchFamily="18" charset="0"/>
                <a:ea typeface="Calibri" panose="020F0502020204030204" pitchFamily="34" charset="0"/>
                <a:cs typeface="Times New Roman" panose="02020603050405020304" pitchFamily="18" charset="0"/>
              </a:rPr>
              <a:t>. - 732 c.  - (Азбука-классика. </a:t>
            </a:r>
            <a:r>
              <a:rPr lang="ru-RU" sz="1400" b="1" dirty="0" err="1">
                <a:latin typeface="Times New Roman" panose="02020603050405020304" pitchFamily="18" charset="0"/>
                <a:ea typeface="Calibri" panose="020F0502020204030204" pitchFamily="34" charset="0"/>
                <a:cs typeface="Times New Roman" panose="02020603050405020304" pitchFamily="18" charset="0"/>
              </a:rPr>
              <a:t>Non-fiction</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AutoNum type="arabicPeriod" startAt="11"/>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Бегство в Россию. Зубр / Даниил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Курган : </a:t>
            </a:r>
            <a:r>
              <a:rPr lang="ru-RU" sz="1400" b="1" dirty="0">
                <a:latin typeface="Times New Roman" panose="02020603050405020304" pitchFamily="18" charset="0"/>
                <a:ea typeface="Calibri" panose="020F0502020204030204" pitchFamily="34" charset="0"/>
                <a:cs typeface="Times New Roman" panose="02020603050405020304" pitchFamily="18" charset="0"/>
              </a:rPr>
              <a:t>Зауралье, 1996. – 636 с.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400" b="1" dirty="0">
                <a:latin typeface="Times New Roman" panose="02020603050405020304" pitchFamily="18" charset="0"/>
                <a:ea typeface="Calibri" panose="020F0502020204030204" pitchFamily="34" charset="0"/>
                <a:cs typeface="Times New Roman" panose="02020603050405020304" pitchFamily="18" charset="0"/>
              </a:rPr>
              <a:t>Современная русская классика</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12.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 А.  Вечера с Петром Великим. Сообщения и свидетельства господина М.  / Даниил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Москва : </a:t>
            </a:r>
            <a:r>
              <a:rPr lang="ru-RU" sz="1400" b="1" dirty="0" err="1" smtClean="0">
                <a:latin typeface="Times New Roman" panose="02020603050405020304" pitchFamily="18" charset="0"/>
                <a:ea typeface="Calibri" panose="020F0502020204030204" pitchFamily="34" charset="0"/>
                <a:cs typeface="Times New Roman" panose="02020603050405020304" pitchFamily="18" charset="0"/>
              </a:rPr>
              <a:t>Центрполиграф</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 Санкт-Петербург : </a:t>
            </a:r>
            <a:r>
              <a:rPr lang="ru-RU" sz="1400" b="1" dirty="0">
                <a:latin typeface="Times New Roman" panose="02020603050405020304" pitchFamily="18" charset="0"/>
                <a:ea typeface="Calibri" panose="020F0502020204030204" pitchFamily="34" charset="0"/>
                <a:cs typeface="Times New Roman" panose="02020603050405020304" pitchFamily="18" charset="0"/>
              </a:rPr>
              <a:t>Русская тройка, 2014. - 446 с</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13.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Вечера с Петром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Великим : </a:t>
            </a:r>
            <a:r>
              <a:rPr lang="ru-RU" sz="1400" b="1" dirty="0">
                <a:latin typeface="Times New Roman" panose="02020603050405020304" pitchFamily="18" charset="0"/>
                <a:ea typeface="Calibri" panose="020F0502020204030204" pitchFamily="34" charset="0"/>
                <a:cs typeface="Times New Roman" panose="02020603050405020304" pitchFamily="18" charset="0"/>
              </a:rPr>
              <a:t>сообщения и свидетельства господина М. /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Гранин.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Москва : </a:t>
            </a:r>
            <a:r>
              <a:rPr lang="ru-RU" sz="1400" b="1" dirty="0">
                <a:latin typeface="Times New Roman" panose="02020603050405020304" pitchFamily="18" charset="0"/>
                <a:ea typeface="Calibri" panose="020F0502020204030204" pitchFamily="34" charset="0"/>
                <a:cs typeface="Times New Roman" panose="02020603050405020304" pitchFamily="18" charset="0"/>
              </a:rPr>
              <a:t>Историческая иллюстрация, 2000. - 431 с.  - (Библиотека Фонда памяти светлейшего князя А. Д. Меншикова. К 300-летию Санкт-Петербурга</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14.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Выбор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цели : </a:t>
            </a:r>
            <a:r>
              <a:rPr lang="ru-RU" sz="1400" b="1" dirty="0">
                <a:latin typeface="Times New Roman" panose="02020603050405020304" pitchFamily="18" charset="0"/>
                <a:ea typeface="Calibri" panose="020F0502020204030204" pitchFamily="34" charset="0"/>
                <a:cs typeface="Times New Roman" panose="02020603050405020304" pitchFamily="18" charset="0"/>
              </a:rPr>
              <a:t>публицистика, проза /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400" b="1" dirty="0">
                <a:latin typeface="Times New Roman" panose="02020603050405020304" pitchFamily="18" charset="0"/>
                <a:ea typeface="Calibri" panose="020F0502020204030204" pitchFamily="34" charset="0"/>
                <a:cs typeface="Times New Roman" panose="02020603050405020304" pitchFamily="18" charset="0"/>
              </a:rPr>
              <a:t>Советский писатель, 1986. – 396 с. </a:t>
            </a: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15.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 А. Генерал коммуны / Даниил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Ленинград : </a:t>
            </a:r>
            <a:r>
              <a:rPr lang="ru-RU" sz="1400" b="1" dirty="0">
                <a:latin typeface="Times New Roman" panose="02020603050405020304" pitchFamily="18" charset="0"/>
                <a:ea typeface="Calibri" panose="020F0502020204030204" pitchFamily="34" charset="0"/>
                <a:cs typeface="Times New Roman" panose="02020603050405020304" pitchFamily="18" charset="0"/>
              </a:rPr>
              <a:t>Детская литература, 1970. – 190 с. </a:t>
            </a: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16.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Два крыла / Даниил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Москва : </a:t>
            </a:r>
            <a:r>
              <a:rPr lang="ru-RU" sz="1400" b="1" dirty="0">
                <a:latin typeface="Times New Roman" panose="02020603050405020304" pitchFamily="18" charset="0"/>
                <a:ea typeface="Calibri" panose="020F0502020204030204" pitchFamily="34" charset="0"/>
                <a:cs typeface="Times New Roman" panose="02020603050405020304" pitchFamily="18" charset="0"/>
              </a:rPr>
              <a:t>Современник, 1983. – 365 с</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17. </a:t>
            </a:r>
            <a:r>
              <a:rPr lang="ru-RU" sz="1400" b="1" dirty="0">
                <a:latin typeface="Times New Roman" panose="02020603050405020304" pitchFamily="18" charset="0"/>
                <a:ea typeface="Calibri" panose="020F0502020204030204" pitchFamily="34" charset="0"/>
                <a:cs typeface="Times New Roman" panose="02020603050405020304" pitchFamily="18" charset="0"/>
              </a:rPr>
              <a:t>Гранин, Д. А. Еще заметен след / Д. А. Гранин.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Ленинград : </a:t>
            </a:r>
            <a:r>
              <a:rPr lang="ru-RU" sz="1400" b="1" dirty="0">
                <a:latin typeface="Times New Roman" panose="02020603050405020304" pitchFamily="18" charset="0"/>
                <a:ea typeface="Calibri" panose="020F0502020204030204" pitchFamily="34" charset="0"/>
                <a:cs typeface="Times New Roman" panose="02020603050405020304" pitchFamily="18" charset="0"/>
              </a:rPr>
              <a:t>Советский писатель, 1985. - 368 с</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18.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 А. Зубр / Даниил Гранин.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Москва : </a:t>
            </a:r>
            <a:r>
              <a:rPr lang="ru-RU" sz="1400" b="1" dirty="0">
                <a:latin typeface="Times New Roman" panose="02020603050405020304" pitchFamily="18" charset="0"/>
                <a:ea typeface="Calibri" panose="020F0502020204030204" pitchFamily="34" charset="0"/>
                <a:cs typeface="Times New Roman" panose="02020603050405020304" pitchFamily="18" charset="0"/>
              </a:rPr>
              <a:t>Вече, 2013. - 318 с. - (Народный роман</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19.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Зубр / Даниил Гранин.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Москва : </a:t>
            </a:r>
            <a:r>
              <a:rPr lang="ru-RU" sz="1400" b="1" dirty="0" err="1">
                <a:latin typeface="Times New Roman" panose="02020603050405020304" pitchFamily="18" charset="0"/>
                <a:ea typeface="Calibri" panose="020F0502020204030204" pitchFamily="34" charset="0"/>
                <a:cs typeface="Times New Roman" panose="02020603050405020304" pitchFamily="18" charset="0"/>
              </a:rPr>
              <a:t>Профиздат</a:t>
            </a:r>
            <a:r>
              <a:rPr lang="ru-RU" sz="1400" b="1" dirty="0">
                <a:latin typeface="Times New Roman" panose="02020603050405020304" pitchFamily="18" charset="0"/>
                <a:ea typeface="Calibri" panose="020F0502020204030204" pitchFamily="34" charset="0"/>
                <a:cs typeface="Times New Roman" panose="02020603050405020304" pitchFamily="18" charset="0"/>
              </a:rPr>
              <a:t>, 1989. - 302 с. </a:t>
            </a:r>
          </a:p>
          <a:p>
            <a:pPr lvl="0">
              <a:spcAft>
                <a:spcPts val="80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20. Гранин</a:t>
            </a:r>
            <a:r>
              <a:rPr lang="ru-RU" sz="1400" b="1" dirty="0">
                <a:latin typeface="Times New Roman" panose="02020603050405020304" pitchFamily="18" charset="0"/>
                <a:ea typeface="Calibri" panose="020F0502020204030204" pitchFamily="34" charset="0"/>
                <a:cs typeface="Times New Roman" panose="02020603050405020304" pitchFamily="18" charset="0"/>
              </a:rPr>
              <a:t>, Д</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А</a:t>
            </a:r>
            <a:r>
              <a:rPr lang="ru-RU" sz="1400" b="1" dirty="0">
                <a:latin typeface="Times New Roman" panose="02020603050405020304" pitchFamily="18" charset="0"/>
                <a:ea typeface="Calibri" panose="020F0502020204030204" pitchFamily="34" charset="0"/>
                <a:cs typeface="Times New Roman" panose="02020603050405020304" pitchFamily="18" charset="0"/>
              </a:rPr>
              <a:t>. Иду на грозу / Даниил Гранин. –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Санкт-Петербург : </a:t>
            </a:r>
            <a:r>
              <a:rPr lang="ru-RU" sz="1400" b="1" dirty="0">
                <a:latin typeface="Times New Roman" panose="02020603050405020304" pitchFamily="18" charset="0"/>
                <a:ea typeface="Calibri" panose="020F0502020204030204" pitchFamily="34" charset="0"/>
                <a:cs typeface="Times New Roman" panose="02020603050405020304" pitchFamily="18" charset="0"/>
              </a:rPr>
              <a:t>Азбука, 2017. - 412 с.  - (Азбука-классика</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Рисунок 3"/>
          <p:cNvPicPr>
            <a:picLocks noChangeAspect="1"/>
          </p:cNvPicPr>
          <p:nvPr/>
        </p:nvPicPr>
        <p:blipFill>
          <a:blip r:embed="rId3" cstate="print"/>
          <a:stretch>
            <a:fillRect/>
          </a:stretch>
        </p:blipFill>
        <p:spPr>
          <a:xfrm>
            <a:off x="444253" y="6016044"/>
            <a:ext cx="8224217" cy="585267"/>
          </a:xfrm>
          <a:prstGeom prst="rect">
            <a:avLst/>
          </a:prstGeom>
        </p:spPr>
      </p:pic>
      <p:pic>
        <p:nvPicPr>
          <p:cNvPr id="5" name="Рисунок 4"/>
          <p:cNvPicPr>
            <a:picLocks noChangeAspect="1"/>
          </p:cNvPicPr>
          <p:nvPr/>
        </p:nvPicPr>
        <p:blipFill>
          <a:blip r:embed="rId4" cstate="print"/>
          <a:stretch>
            <a:fillRect/>
          </a:stretch>
        </p:blipFill>
        <p:spPr>
          <a:xfrm>
            <a:off x="444252" y="538847"/>
            <a:ext cx="8224217" cy="585267"/>
          </a:xfrm>
          <a:prstGeom prst="rect">
            <a:avLst/>
          </a:prstGeom>
        </p:spPr>
      </p:pic>
    </p:spTree>
    <p:extLst>
      <p:ext uri="{BB962C8B-B14F-4D97-AF65-F5344CB8AC3E}">
        <p14:creationId xmlns:p14="http://schemas.microsoft.com/office/powerpoint/2010/main" val="3801975800"/>
      </p:ext>
    </p:extLst>
  </p:cSld>
  <p:clrMapOvr>
    <a:masterClrMapping/>
  </p:clrMapOvr>
  <p:transition spd="med">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31275" y="0"/>
            <a:ext cx="9175275" cy="6858594"/>
          </a:xfrm>
          <a:prstGeom prst="rect">
            <a:avLst/>
          </a:prstGeom>
        </p:spPr>
      </p:pic>
      <p:pic>
        <p:nvPicPr>
          <p:cNvPr id="3" name="Рисунок 2"/>
          <p:cNvPicPr>
            <a:picLocks noChangeAspect="1"/>
          </p:cNvPicPr>
          <p:nvPr/>
        </p:nvPicPr>
        <p:blipFill>
          <a:blip r:embed="rId3" cstate="print"/>
          <a:stretch>
            <a:fillRect/>
          </a:stretch>
        </p:blipFill>
        <p:spPr>
          <a:xfrm>
            <a:off x="444252" y="280970"/>
            <a:ext cx="8224217" cy="585267"/>
          </a:xfrm>
          <a:prstGeom prst="rect">
            <a:avLst/>
          </a:prstGeom>
        </p:spPr>
      </p:pic>
      <p:pic>
        <p:nvPicPr>
          <p:cNvPr id="4" name="Рисунок 3"/>
          <p:cNvPicPr>
            <a:picLocks noChangeAspect="1"/>
          </p:cNvPicPr>
          <p:nvPr/>
        </p:nvPicPr>
        <p:blipFill>
          <a:blip r:embed="rId3" cstate="print"/>
          <a:stretch>
            <a:fillRect/>
          </a:stretch>
        </p:blipFill>
        <p:spPr>
          <a:xfrm>
            <a:off x="428614" y="6046988"/>
            <a:ext cx="8224217" cy="585267"/>
          </a:xfrm>
          <a:prstGeom prst="rect">
            <a:avLst/>
          </a:prstGeom>
        </p:spPr>
      </p:pic>
      <p:sp>
        <p:nvSpPr>
          <p:cNvPr id="8" name="TextBox 7"/>
          <p:cNvSpPr txBox="1"/>
          <p:nvPr/>
        </p:nvSpPr>
        <p:spPr>
          <a:xfrm>
            <a:off x="428614" y="861199"/>
            <a:ext cx="8239855" cy="5478423"/>
          </a:xfrm>
          <a:prstGeom prst="rect">
            <a:avLst/>
          </a:prstGeom>
          <a:noFill/>
        </p:spPr>
        <p:txBody>
          <a:bodyPr wrap="square" rtlCol="0">
            <a:spAutoFit/>
          </a:bodyPr>
          <a:lstStyle/>
          <a:p>
            <a:pPr lvl="0" algn="just"/>
            <a:r>
              <a:rPr lang="ru-RU" sz="1400" b="1" dirty="0" smtClean="0">
                <a:latin typeface="Times New Roman" panose="02020603050405020304" pitchFamily="18" charset="0"/>
                <a:cs typeface="Times New Roman" panose="02020603050405020304" pitchFamily="18" charset="0"/>
              </a:rPr>
              <a:t>21. Гранин</a:t>
            </a:r>
            <a:r>
              <a:rPr lang="ru-RU" sz="1400" b="1" dirty="0">
                <a:latin typeface="Times New Roman" panose="02020603050405020304" pitchFamily="18" charset="0"/>
                <a:cs typeface="Times New Roman" panose="02020603050405020304" pitchFamily="18" charset="0"/>
              </a:rPr>
              <a:t>, Д. А. Иду на грозу / Даниил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a:latin typeface="Times New Roman" panose="02020603050405020304" pitchFamily="18" charset="0"/>
                <a:cs typeface="Times New Roman" panose="02020603050405020304" pitchFamily="18" charset="0"/>
              </a:rPr>
              <a:t>Вече, 2005. - 573 с. - (Сделано в СССР</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pPr lvl="0" algn="just"/>
            <a:r>
              <a:rPr lang="ru-RU" sz="1400" b="1" dirty="0" smtClean="0">
                <a:latin typeface="Times New Roman" panose="02020603050405020304" pitchFamily="18" charset="0"/>
                <a:cs typeface="Times New Roman" panose="02020603050405020304" pitchFamily="18" charset="0"/>
              </a:rPr>
              <a:t>22. Гранин</a:t>
            </a:r>
            <a:r>
              <a:rPr lang="ru-RU" sz="1400" b="1" dirty="0">
                <a:latin typeface="Times New Roman" panose="02020603050405020304" pitchFamily="18" charset="0"/>
                <a:cs typeface="Times New Roman" panose="02020603050405020304" pitchFamily="18" charset="0"/>
              </a:rPr>
              <a:t>, Д. А. Иду на грозу / Даниил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a:latin typeface="Times New Roman" panose="02020603050405020304" pitchFamily="18" charset="0"/>
                <a:cs typeface="Times New Roman" panose="02020603050405020304" pitchFamily="18" charset="0"/>
              </a:rPr>
              <a:t>Высшая школа, 1981. - 360 с.</a:t>
            </a:r>
          </a:p>
          <a:p>
            <a:pPr lvl="0" algn="just"/>
            <a:r>
              <a:rPr lang="ru-RU" sz="1400" b="1" dirty="0" smtClean="0">
                <a:latin typeface="Times New Roman" panose="02020603050405020304" pitchFamily="18" charset="0"/>
                <a:cs typeface="Times New Roman" panose="02020603050405020304" pitchFamily="18" charset="0"/>
              </a:rPr>
              <a:t>23. Гранин</a:t>
            </a:r>
            <a:r>
              <a:rPr lang="ru-RU" sz="1400" b="1" dirty="0">
                <a:latin typeface="Times New Roman" panose="02020603050405020304" pitchFamily="18" charset="0"/>
                <a:cs typeface="Times New Roman" panose="02020603050405020304" pitchFamily="18" charset="0"/>
              </a:rPr>
              <a:t>, Д. А. Искатели / Даниил Гранин. – </a:t>
            </a:r>
            <a:r>
              <a:rPr lang="ru-RU" sz="1400" b="1" dirty="0" smtClean="0">
                <a:latin typeface="Times New Roman" panose="02020603050405020304" pitchFamily="18" charset="0"/>
                <a:cs typeface="Times New Roman" panose="02020603050405020304" pitchFamily="18" charset="0"/>
              </a:rPr>
              <a:t>Москва : </a:t>
            </a:r>
            <a:r>
              <a:rPr lang="ru-RU" sz="1400" b="1" dirty="0">
                <a:latin typeface="Times New Roman" panose="02020603050405020304" pitchFamily="18" charset="0"/>
                <a:cs typeface="Times New Roman" panose="02020603050405020304" pitchFamily="18" charset="0"/>
              </a:rPr>
              <a:t>Высшая школа, 1987.</a:t>
            </a:r>
          </a:p>
          <a:p>
            <a:pPr lvl="0" algn="just"/>
            <a:r>
              <a:rPr lang="ru-RU" sz="1400" b="1" dirty="0" smtClean="0">
                <a:latin typeface="Times New Roman" panose="02020603050405020304" pitchFamily="18" charset="0"/>
                <a:cs typeface="Times New Roman" panose="02020603050405020304" pitchFamily="18" charset="0"/>
              </a:rPr>
              <a:t>24. Гранин</a:t>
            </a:r>
            <a:r>
              <a:rPr lang="ru-RU" sz="1400" b="1" dirty="0">
                <a:latin typeface="Times New Roman" panose="02020603050405020304" pitchFamily="18" charset="0"/>
                <a:cs typeface="Times New Roman" panose="02020603050405020304" pitchFamily="18" charset="0"/>
              </a:rPr>
              <a:t>, Д. А. Картина / Даниил Гранин. </a:t>
            </a:r>
            <a:r>
              <a:rPr lang="ru-RU" sz="1400" b="1" dirty="0" smtClean="0">
                <a:latin typeface="Times New Roman" panose="02020603050405020304" pitchFamily="18" charset="0"/>
                <a:cs typeface="Times New Roman" panose="02020603050405020304" pitchFamily="18" charset="0"/>
              </a:rPr>
              <a:t>– Ленинград : </a:t>
            </a:r>
            <a:r>
              <a:rPr lang="ru-RU" sz="1400" b="1" dirty="0">
                <a:latin typeface="Times New Roman" panose="02020603050405020304" pitchFamily="18" charset="0"/>
                <a:cs typeface="Times New Roman" panose="02020603050405020304" pitchFamily="18" charset="0"/>
              </a:rPr>
              <a:t>Советский писатель, 1987. - 365 с. </a:t>
            </a:r>
          </a:p>
          <a:p>
            <a:pPr lvl="0" algn="just"/>
            <a:r>
              <a:rPr lang="ru-RU" sz="1400" b="1" dirty="0" smtClean="0">
                <a:latin typeface="Times New Roman" panose="02020603050405020304" pitchFamily="18" charset="0"/>
                <a:cs typeface="Times New Roman" panose="02020603050405020304" pitchFamily="18" charset="0"/>
              </a:rPr>
              <a:t>25. Гранин</a:t>
            </a:r>
            <a:r>
              <a:rPr lang="ru-RU" sz="1400" b="1" dirty="0">
                <a:latin typeface="Times New Roman" panose="02020603050405020304" pitchFamily="18" charset="0"/>
                <a:cs typeface="Times New Roman" panose="02020603050405020304" pitchFamily="18" charset="0"/>
              </a:rPr>
              <a:t>, Д. А. Клавдия </a:t>
            </a:r>
            <a:r>
              <a:rPr lang="ru-RU" sz="1400" b="1" dirty="0" err="1">
                <a:latin typeface="Times New Roman" panose="02020603050405020304" pitchFamily="18" charset="0"/>
                <a:cs typeface="Times New Roman" panose="02020603050405020304" pitchFamily="18" charset="0"/>
              </a:rPr>
              <a:t>Вилор</a:t>
            </a:r>
            <a:r>
              <a:rPr lang="ru-RU" sz="1400" b="1" dirty="0">
                <a:latin typeface="Times New Roman" panose="02020603050405020304" pitchFamily="18" charset="0"/>
                <a:cs typeface="Times New Roman" panose="02020603050405020304" pitchFamily="18" charset="0"/>
              </a:rPr>
              <a:t> / Даниил Гранин. – </a:t>
            </a:r>
            <a:r>
              <a:rPr lang="ru-RU" sz="1400" b="1" dirty="0" smtClean="0">
                <a:latin typeface="Times New Roman" panose="02020603050405020304" pitchFamily="18" charset="0"/>
                <a:cs typeface="Times New Roman" panose="02020603050405020304" pitchFamily="18" charset="0"/>
              </a:rPr>
              <a:t>Ленинград : </a:t>
            </a:r>
            <a:r>
              <a:rPr lang="ru-RU" sz="1400" b="1" dirty="0">
                <a:latin typeface="Times New Roman" panose="02020603050405020304" pitchFamily="18" charset="0"/>
                <a:cs typeface="Times New Roman" panose="02020603050405020304" pitchFamily="18" charset="0"/>
              </a:rPr>
              <a:t>Советский писатель, 1980.</a:t>
            </a:r>
          </a:p>
          <a:p>
            <a:pPr lvl="0" algn="just"/>
            <a:r>
              <a:rPr lang="ru-RU" sz="1400" b="1" dirty="0" smtClean="0">
                <a:latin typeface="Times New Roman" panose="02020603050405020304" pitchFamily="18" charset="0"/>
                <a:cs typeface="Times New Roman" panose="02020603050405020304" pitchFamily="18" charset="0"/>
              </a:rPr>
              <a:t>26. Гранин</a:t>
            </a:r>
            <a:r>
              <a:rPr lang="ru-RU" sz="1400" b="1" dirty="0">
                <a:latin typeface="Times New Roman" panose="02020603050405020304" pitchFamily="18" charset="0"/>
                <a:cs typeface="Times New Roman" panose="02020603050405020304" pitchFamily="18" charset="0"/>
              </a:rPr>
              <a:t>, Д. А. Место для памятника / Д. А.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a:latin typeface="Times New Roman" panose="02020603050405020304" pitchFamily="18" charset="0"/>
                <a:cs typeface="Times New Roman" panose="02020603050405020304" pitchFamily="18" charset="0"/>
              </a:rPr>
              <a:t>Известия, 1982. - 459 с.  - (Библиотека "Дружбы народов"). </a:t>
            </a:r>
          </a:p>
          <a:p>
            <a:pPr lvl="0" algn="just"/>
            <a:r>
              <a:rPr lang="ru-RU" sz="1400" b="1" dirty="0" smtClean="0">
                <a:latin typeface="Times New Roman" panose="02020603050405020304" pitchFamily="18" charset="0"/>
                <a:cs typeface="Times New Roman" panose="02020603050405020304" pitchFamily="18" charset="0"/>
              </a:rPr>
              <a:t>27. Гранин</a:t>
            </a:r>
            <a:r>
              <a:rPr lang="ru-RU" sz="1400" b="1" dirty="0">
                <a:latin typeface="Times New Roman" panose="02020603050405020304" pitchFamily="18" charset="0"/>
                <a:cs typeface="Times New Roman" panose="02020603050405020304" pitchFamily="18" charset="0"/>
              </a:rPr>
              <a:t>, Д. А. </a:t>
            </a:r>
            <a:r>
              <a:rPr lang="ru-RU" sz="1400" b="1" dirty="0" smtClean="0">
                <a:latin typeface="Times New Roman" panose="02020603050405020304" pitchFamily="18" charset="0"/>
                <a:cs typeface="Times New Roman" panose="02020603050405020304" pitchFamily="18" charset="0"/>
              </a:rPr>
              <a:t>Милосердие : </a:t>
            </a:r>
            <a:r>
              <a:rPr lang="ru-RU" sz="1400" b="1" dirty="0">
                <a:latin typeface="Times New Roman" panose="02020603050405020304" pitchFamily="18" charset="0"/>
                <a:cs typeface="Times New Roman" panose="02020603050405020304" pitchFamily="18" charset="0"/>
              </a:rPr>
              <a:t>очерки / Даниил Гранин. – </a:t>
            </a:r>
            <a:r>
              <a:rPr lang="ru-RU" sz="1400" b="1" dirty="0" smtClean="0">
                <a:latin typeface="Times New Roman" panose="02020603050405020304" pitchFamily="18" charset="0"/>
                <a:cs typeface="Times New Roman" panose="02020603050405020304" pitchFamily="18" charset="0"/>
              </a:rPr>
              <a:t>Москва : </a:t>
            </a:r>
            <a:r>
              <a:rPr lang="ru-RU" sz="1400" b="1" dirty="0">
                <a:latin typeface="Times New Roman" panose="02020603050405020304" pitchFamily="18" charset="0"/>
                <a:cs typeface="Times New Roman" panose="02020603050405020304" pitchFamily="18" charset="0"/>
              </a:rPr>
              <a:t>Советская Россия, 1988. – 143 с. – (Писатель и время</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pPr lvl="0" algn="just"/>
            <a:r>
              <a:rPr lang="ru-RU" sz="1400" b="1" dirty="0" smtClean="0">
                <a:latin typeface="Times New Roman" panose="02020603050405020304" pitchFamily="18" charset="0"/>
                <a:cs typeface="Times New Roman" panose="02020603050405020304" pitchFamily="18" charset="0"/>
              </a:rPr>
              <a:t>28. Гранин</a:t>
            </a:r>
            <a:r>
              <a:rPr lang="ru-RU" sz="1400" b="1" dirty="0">
                <a:latin typeface="Times New Roman" panose="02020603050405020304" pitchFamily="18" charset="0"/>
                <a:cs typeface="Times New Roman" panose="02020603050405020304" pitchFamily="18" charset="0"/>
              </a:rPr>
              <a:t>, Д. А. Мой лейтенант. Зубр / Даниил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a:latin typeface="Times New Roman" panose="02020603050405020304" pitchFamily="18" charset="0"/>
                <a:cs typeface="Times New Roman" panose="02020603050405020304" pitchFamily="18" charset="0"/>
              </a:rPr>
              <a:t>Э, 2017. - 669 с.  - (100 главных книг).</a:t>
            </a:r>
          </a:p>
          <a:p>
            <a:pPr lvl="0" algn="just"/>
            <a:r>
              <a:rPr lang="ru-RU" sz="1400" b="1" dirty="0" smtClean="0">
                <a:latin typeface="Times New Roman" panose="02020603050405020304" pitchFamily="18" charset="0"/>
                <a:cs typeface="Times New Roman" panose="02020603050405020304" pitchFamily="18" charset="0"/>
              </a:rPr>
              <a:t>29. Гранин</a:t>
            </a:r>
            <a:r>
              <a:rPr lang="ru-RU" sz="1400" b="1" dirty="0">
                <a:latin typeface="Times New Roman" panose="02020603050405020304" pitchFamily="18" charset="0"/>
                <a:cs typeface="Times New Roman" panose="02020603050405020304" pitchFamily="18" charset="0"/>
              </a:rPr>
              <a:t>, Д</a:t>
            </a:r>
            <a:r>
              <a:rPr lang="ru-RU" sz="1400" b="1" dirty="0" smtClean="0">
                <a:latin typeface="Times New Roman" panose="02020603050405020304" pitchFamily="18" charset="0"/>
                <a:cs typeface="Times New Roman" panose="02020603050405020304" pitchFamily="18" charset="0"/>
              </a:rPr>
              <a:t>. А</a:t>
            </a:r>
            <a:r>
              <a:rPr lang="ru-RU" sz="1400" b="1" dirty="0">
                <a:latin typeface="Times New Roman" panose="02020603050405020304" pitchFamily="18" charset="0"/>
                <a:cs typeface="Times New Roman" panose="02020603050405020304" pitchFamily="18" charset="0"/>
              </a:rPr>
              <a:t>. Мой лейтенант / Даниил Гранин. – </a:t>
            </a:r>
            <a:r>
              <a:rPr lang="ru-RU" sz="1400" b="1" dirty="0" smtClean="0">
                <a:latin typeface="Times New Roman" panose="02020603050405020304" pitchFamily="18" charset="0"/>
                <a:cs typeface="Times New Roman" panose="02020603050405020304" pitchFamily="18" charset="0"/>
              </a:rPr>
              <a:t>Москва : </a:t>
            </a:r>
            <a:r>
              <a:rPr lang="ru-RU" sz="1400" b="1" dirty="0" err="1">
                <a:latin typeface="Times New Roman" panose="02020603050405020304" pitchFamily="18" charset="0"/>
                <a:cs typeface="Times New Roman" panose="02020603050405020304" pitchFamily="18" charset="0"/>
              </a:rPr>
              <a:t>Эксмо</a:t>
            </a:r>
            <a:r>
              <a:rPr lang="ru-RU" sz="1400" b="1" dirty="0">
                <a:latin typeface="Times New Roman" panose="02020603050405020304" pitchFamily="18" charset="0"/>
                <a:cs typeface="Times New Roman" panose="02020603050405020304" pitchFamily="18" charset="0"/>
              </a:rPr>
              <a:t>, 2014. – 638 с.  - (Русская классика). </a:t>
            </a:r>
          </a:p>
          <a:p>
            <a:pPr lvl="0" algn="just"/>
            <a:r>
              <a:rPr lang="ru-RU" sz="1400" b="1" dirty="0" smtClean="0">
                <a:latin typeface="Times New Roman" panose="02020603050405020304" pitchFamily="18" charset="0"/>
                <a:cs typeface="Times New Roman" panose="02020603050405020304" pitchFamily="18" charset="0"/>
              </a:rPr>
              <a:t>30. Гранин</a:t>
            </a:r>
            <a:r>
              <a:rPr lang="ru-RU" sz="1400" b="1" dirty="0">
                <a:latin typeface="Times New Roman" panose="02020603050405020304" pitchFamily="18" charset="0"/>
                <a:cs typeface="Times New Roman" panose="02020603050405020304" pitchFamily="18" charset="0"/>
              </a:rPr>
              <a:t>, Д. А.  Мой лейтенант / Даниил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err="1">
                <a:latin typeface="Times New Roman" panose="02020603050405020304" pitchFamily="18" charset="0"/>
                <a:cs typeface="Times New Roman" panose="02020603050405020304" pitchFamily="18" charset="0"/>
              </a:rPr>
              <a:t>Олма</a:t>
            </a:r>
            <a:r>
              <a:rPr lang="ru-RU" sz="1400" b="1" dirty="0">
                <a:latin typeface="Times New Roman" panose="02020603050405020304" pitchFamily="18" charset="0"/>
                <a:cs typeface="Times New Roman" panose="02020603050405020304" pitchFamily="18" charset="0"/>
              </a:rPr>
              <a:t> Медиа Групп, 2013. – 317 с</a:t>
            </a:r>
            <a:r>
              <a:rPr lang="ru-RU" sz="1400" b="1" dirty="0" smtClean="0">
                <a:latin typeface="Times New Roman" panose="02020603050405020304" pitchFamily="18" charset="0"/>
                <a:cs typeface="Times New Roman" panose="02020603050405020304" pitchFamily="18" charset="0"/>
              </a:rPr>
              <a:t>.</a:t>
            </a:r>
          </a:p>
          <a:p>
            <a:pPr lvl="0" algn="just"/>
            <a:r>
              <a:rPr lang="ru-RU" sz="1400" b="1" dirty="0" smtClean="0">
                <a:latin typeface="Times New Roman" panose="02020603050405020304" pitchFamily="18" charset="0"/>
                <a:cs typeface="Times New Roman" panose="02020603050405020304" pitchFamily="18" charset="0"/>
              </a:rPr>
              <a:t>31. Гранин</a:t>
            </a:r>
            <a:r>
              <a:rPr lang="ru-RU" sz="1400" b="1" dirty="0">
                <a:latin typeface="Times New Roman" panose="02020603050405020304" pitchFamily="18" charset="0"/>
                <a:cs typeface="Times New Roman" panose="02020603050405020304" pitchFamily="18" charset="0"/>
              </a:rPr>
              <a:t>, Д. А. Наш комбат / Даниил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a:latin typeface="Times New Roman" panose="02020603050405020304" pitchFamily="18" charset="0"/>
                <a:cs typeface="Times New Roman" panose="02020603050405020304" pitchFamily="18" charset="0"/>
              </a:rPr>
              <a:t>Правда, 1989. - 461 с. - (Библиотека журнала "Знамя"). </a:t>
            </a:r>
          </a:p>
          <a:p>
            <a:pPr lvl="0" algn="just"/>
            <a:r>
              <a:rPr lang="ru-RU" sz="1400" b="1" dirty="0" smtClean="0">
                <a:latin typeface="Times New Roman" panose="02020603050405020304" pitchFamily="18" charset="0"/>
                <a:cs typeface="Times New Roman" panose="02020603050405020304" pitchFamily="18" charset="0"/>
              </a:rPr>
              <a:t>32. Гранин</a:t>
            </a:r>
            <a:r>
              <a:rPr lang="ru-RU" sz="1400" b="1" dirty="0">
                <a:latin typeface="Times New Roman" panose="02020603050405020304" pitchFamily="18" charset="0"/>
                <a:cs typeface="Times New Roman" panose="02020603050405020304" pitchFamily="18" charset="0"/>
              </a:rPr>
              <a:t>, Д. А. Неожиданное утро / Даниил Гранин. – </a:t>
            </a:r>
            <a:r>
              <a:rPr lang="ru-RU" sz="1400" b="1" dirty="0" smtClean="0">
                <a:latin typeface="Times New Roman" panose="02020603050405020304" pitchFamily="18" charset="0"/>
                <a:cs typeface="Times New Roman" panose="02020603050405020304" pitchFamily="18" charset="0"/>
              </a:rPr>
              <a:t>Ленинград : </a:t>
            </a:r>
            <a:r>
              <a:rPr lang="ru-RU" sz="1400" b="1" dirty="0" err="1">
                <a:latin typeface="Times New Roman" panose="02020603050405020304" pitchFamily="18" charset="0"/>
                <a:cs typeface="Times New Roman" panose="02020603050405020304" pitchFamily="18" charset="0"/>
              </a:rPr>
              <a:t>Лениздат</a:t>
            </a:r>
            <a:r>
              <a:rPr lang="ru-RU" sz="1400" b="1" dirty="0">
                <a:latin typeface="Times New Roman" panose="02020603050405020304" pitchFamily="18" charset="0"/>
                <a:cs typeface="Times New Roman" panose="02020603050405020304" pitchFamily="18" charset="0"/>
              </a:rPr>
              <a:t>, 1987. – 349 с.</a:t>
            </a:r>
          </a:p>
          <a:p>
            <a:pPr lvl="0" algn="just"/>
            <a:r>
              <a:rPr lang="ru-RU" sz="1400" b="1" dirty="0" smtClean="0">
                <a:latin typeface="Times New Roman" panose="02020603050405020304" pitchFamily="18" charset="0"/>
                <a:cs typeface="Times New Roman" panose="02020603050405020304" pitchFamily="18" charset="0"/>
              </a:rPr>
              <a:t>33. Гранин</a:t>
            </a:r>
            <a:r>
              <a:rPr lang="ru-RU" sz="1400" b="1" dirty="0">
                <a:latin typeface="Times New Roman" panose="02020603050405020304" pitchFamily="18" charset="0"/>
                <a:cs typeface="Times New Roman" panose="02020603050405020304" pitchFamily="18" charset="0"/>
              </a:rPr>
              <a:t>, Д</a:t>
            </a:r>
            <a:r>
              <a:rPr lang="ru-RU" sz="1400" b="1" dirty="0" smtClean="0">
                <a:latin typeface="Times New Roman" panose="02020603050405020304" pitchFamily="18" charset="0"/>
                <a:cs typeface="Times New Roman" panose="02020603050405020304" pitchFamily="18" charset="0"/>
              </a:rPr>
              <a:t>. А</a:t>
            </a:r>
            <a:r>
              <a:rPr lang="ru-RU" sz="1400" b="1" dirty="0">
                <a:latin typeface="Times New Roman" panose="02020603050405020304" pitchFamily="18" charset="0"/>
                <a:cs typeface="Times New Roman" panose="02020603050405020304" pitchFamily="18" charset="0"/>
              </a:rPr>
              <a:t>. Обратный билет. Однофамилец. Дождь в чужом городе / Даниил Гранин. – Ленинград</a:t>
            </a:r>
            <a:r>
              <a:rPr lang="ru-RU" sz="1400" b="1" dirty="0" smtClean="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Ленииздат</a:t>
            </a:r>
            <a:r>
              <a:rPr lang="ru-RU" sz="1400" b="1" dirty="0">
                <a:latin typeface="Times New Roman" panose="02020603050405020304" pitchFamily="18" charset="0"/>
                <a:cs typeface="Times New Roman" panose="02020603050405020304" pitchFamily="18" charset="0"/>
              </a:rPr>
              <a:t>, 1982. – 416 с.</a:t>
            </a:r>
          </a:p>
          <a:p>
            <a:pPr lvl="0" algn="just"/>
            <a:r>
              <a:rPr lang="ru-RU" sz="1400" b="1" dirty="0" smtClean="0">
                <a:latin typeface="Times New Roman" panose="02020603050405020304" pitchFamily="18" charset="0"/>
                <a:cs typeface="Times New Roman" panose="02020603050405020304" pitchFamily="18" charset="0"/>
              </a:rPr>
              <a:t>34. Гранин</a:t>
            </a:r>
            <a:r>
              <a:rPr lang="ru-RU" sz="1400" b="1" dirty="0">
                <a:latin typeface="Times New Roman" panose="02020603050405020304" pitchFamily="18" charset="0"/>
                <a:cs typeface="Times New Roman" panose="02020603050405020304" pitchFamily="18" charset="0"/>
              </a:rPr>
              <a:t>, Д. А. Однофамилец / Даниил Гранин. – </a:t>
            </a:r>
            <a:r>
              <a:rPr lang="ru-RU" sz="1400" b="1" dirty="0" smtClean="0">
                <a:latin typeface="Times New Roman" panose="02020603050405020304" pitchFamily="18" charset="0"/>
                <a:cs typeface="Times New Roman" panose="02020603050405020304" pitchFamily="18" charset="0"/>
              </a:rPr>
              <a:t>Ленинград : </a:t>
            </a:r>
            <a:r>
              <a:rPr lang="ru-RU" sz="1400" b="1" dirty="0">
                <a:latin typeface="Times New Roman" panose="02020603050405020304" pitchFamily="18" charset="0"/>
                <a:cs typeface="Times New Roman" panose="02020603050405020304" pitchFamily="18" charset="0"/>
              </a:rPr>
              <a:t>Художественная литература, 1984. – 567 с.</a:t>
            </a:r>
          </a:p>
          <a:p>
            <a:pPr lvl="0" algn="just"/>
            <a:r>
              <a:rPr lang="ru-RU" sz="1400" b="1" dirty="0" smtClean="0">
                <a:latin typeface="Times New Roman" panose="02020603050405020304" pitchFamily="18" charset="0"/>
                <a:cs typeface="Times New Roman" panose="02020603050405020304" pitchFamily="18" charset="0"/>
              </a:rPr>
              <a:t>35. Гранин</a:t>
            </a:r>
            <a:r>
              <a:rPr lang="ru-RU" sz="1400" b="1" dirty="0">
                <a:latin typeface="Times New Roman" panose="02020603050405020304" pitchFamily="18" charset="0"/>
                <a:cs typeface="Times New Roman" panose="02020603050405020304" pitchFamily="18" charset="0"/>
              </a:rPr>
              <a:t>, Д. А. Она и все </a:t>
            </a:r>
            <a:r>
              <a:rPr lang="ru-RU" sz="1400" b="1" dirty="0" smtClean="0">
                <a:latin typeface="Times New Roman" panose="02020603050405020304" pitchFamily="18" charset="0"/>
                <a:cs typeface="Times New Roman" panose="02020603050405020304" pitchFamily="18" charset="0"/>
              </a:rPr>
              <a:t>остальное : </a:t>
            </a:r>
            <a:r>
              <a:rPr lang="ru-RU" sz="1400" b="1" dirty="0">
                <a:latin typeface="Times New Roman" panose="02020603050405020304" pitchFamily="18" charset="0"/>
                <a:cs typeface="Times New Roman" panose="02020603050405020304" pitchFamily="18" charset="0"/>
              </a:rPr>
              <a:t>роман о любви и не только / Даниил Гранин. </a:t>
            </a:r>
            <a:r>
              <a:rPr lang="ru-RU" sz="1400" b="1" dirty="0" smtClean="0">
                <a:latin typeface="Times New Roman" panose="02020603050405020304" pitchFamily="18" charset="0"/>
                <a:cs typeface="Times New Roman" panose="02020603050405020304" pitchFamily="18" charset="0"/>
              </a:rPr>
              <a:t>– Москва : </a:t>
            </a:r>
            <a:r>
              <a:rPr lang="ru-RU" sz="1400" b="1" dirty="0" err="1">
                <a:latin typeface="Times New Roman" panose="02020603050405020304" pitchFamily="18" charset="0"/>
                <a:cs typeface="Times New Roman" panose="02020603050405020304" pitchFamily="18" charset="0"/>
              </a:rPr>
              <a:t>Центрполиграф</a:t>
            </a:r>
            <a:r>
              <a:rPr lang="ru-RU" sz="1400" b="1" dirty="0">
                <a:latin typeface="Times New Roman" panose="02020603050405020304" pitchFamily="18" charset="0"/>
                <a:cs typeface="Times New Roman" panose="02020603050405020304" pitchFamily="18" charset="0"/>
              </a:rPr>
              <a:t>, 2017. - 221 с.</a:t>
            </a:r>
          </a:p>
          <a:p>
            <a:pPr lvl="0" algn="just"/>
            <a:endParaRPr lang="ru-RU" sz="1400" b="1" dirty="0">
              <a:latin typeface="Times New Roman" panose="02020603050405020304" pitchFamily="18" charset="0"/>
              <a:cs typeface="Times New Roman" panose="02020603050405020304" pitchFamily="18" charset="0"/>
            </a:endParaRPr>
          </a:p>
          <a:p>
            <a:pPr lvl="0" algn="just"/>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054275"/>
      </p:ext>
    </p:extLst>
  </p:cSld>
  <p:clrMapOvr>
    <a:masterClrMapping/>
  </p:clrMapOvr>
  <p:transition spd="med">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0" y="0"/>
            <a:ext cx="9175275" cy="6858594"/>
          </a:xfrm>
          <a:prstGeom prst="rect">
            <a:avLst/>
          </a:prstGeom>
        </p:spPr>
      </p:pic>
      <p:sp>
        <p:nvSpPr>
          <p:cNvPr id="4" name="Прямоугольник 3"/>
          <p:cNvSpPr/>
          <p:nvPr/>
        </p:nvSpPr>
        <p:spPr>
          <a:xfrm>
            <a:off x="641444" y="1500285"/>
            <a:ext cx="7997590" cy="322845"/>
          </a:xfrm>
          <a:prstGeom prst="rect">
            <a:avLst/>
          </a:prstGeom>
        </p:spPr>
        <p:txBody>
          <a:bodyPr wrap="square">
            <a:spAutoFit/>
          </a:bodyPr>
          <a:lstStyle/>
          <a:p>
            <a:pPr>
              <a:lnSpc>
                <a:spcPct val="107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444253" y="5908620"/>
            <a:ext cx="8224217" cy="585267"/>
          </a:xfrm>
          <a:prstGeom prst="rect">
            <a:avLst/>
          </a:prstGeom>
        </p:spPr>
      </p:pic>
      <p:sp>
        <p:nvSpPr>
          <p:cNvPr id="5" name="Прямоугольник 4"/>
          <p:cNvSpPr/>
          <p:nvPr/>
        </p:nvSpPr>
        <p:spPr>
          <a:xfrm>
            <a:off x="440119" y="1226862"/>
            <a:ext cx="8198915" cy="2031325"/>
          </a:xfrm>
          <a:prstGeom prst="rect">
            <a:avLst/>
          </a:prstGeom>
        </p:spPr>
        <p:txBody>
          <a:bodyPr wrap="square">
            <a:spAutoFit/>
          </a:bodyPr>
          <a:lstStyle/>
          <a:p>
            <a:pPr marL="342900" lvl="0" indent="-342900" algn="just">
              <a:buAutoNum type="arabicPeriod" startAt="36"/>
            </a:pPr>
            <a:r>
              <a:rPr lang="ru-RU" sz="1400" b="1" dirty="0" smtClean="0">
                <a:solidFill>
                  <a:prstClr val="black"/>
                </a:solidFill>
                <a:latin typeface="Times New Roman" panose="02020603050405020304" pitchFamily="18" charset="0"/>
                <a:cs typeface="Times New Roman" panose="02020603050405020304" pitchFamily="18" charset="0"/>
              </a:rPr>
              <a:t>Гранин</a:t>
            </a:r>
            <a:r>
              <a:rPr lang="ru-RU" sz="1400" b="1" dirty="0">
                <a:solidFill>
                  <a:prstClr val="black"/>
                </a:solidFill>
                <a:latin typeface="Times New Roman" panose="02020603050405020304" pitchFamily="18" charset="0"/>
                <a:cs typeface="Times New Roman" panose="02020603050405020304" pitchFamily="18" charset="0"/>
              </a:rPr>
              <a:t>, Д. А. Причуды памяти / Даниил Гранин. </a:t>
            </a:r>
            <a:r>
              <a:rPr lang="ru-RU" sz="1400" b="1" dirty="0" smtClean="0">
                <a:solidFill>
                  <a:prstClr val="black"/>
                </a:solidFill>
                <a:latin typeface="Times New Roman" panose="02020603050405020304" pitchFamily="18" charset="0"/>
                <a:cs typeface="Times New Roman" panose="02020603050405020304" pitchFamily="18" charset="0"/>
              </a:rPr>
              <a:t>– Москва : </a:t>
            </a:r>
            <a:r>
              <a:rPr lang="ru-RU" sz="1400" b="1" dirty="0" err="1">
                <a:solidFill>
                  <a:prstClr val="black"/>
                </a:solidFill>
                <a:latin typeface="Times New Roman" panose="02020603050405020304" pitchFamily="18" charset="0"/>
                <a:cs typeface="Times New Roman" panose="02020603050405020304" pitchFamily="18" charset="0"/>
              </a:rPr>
              <a:t>Центрполиграф</a:t>
            </a:r>
            <a:r>
              <a:rPr lang="ru-RU" sz="1400" b="1" dirty="0">
                <a:solidFill>
                  <a:prstClr val="black"/>
                </a:solidFill>
                <a:latin typeface="Times New Roman" panose="02020603050405020304" pitchFamily="18" charset="0"/>
                <a:cs typeface="Times New Roman" panose="02020603050405020304" pitchFamily="18" charset="0"/>
              </a:rPr>
              <a:t> ; </a:t>
            </a:r>
            <a:r>
              <a:rPr lang="ru-RU" sz="1400" b="1" dirty="0" smtClean="0">
                <a:solidFill>
                  <a:prstClr val="black"/>
                </a:solidFill>
                <a:latin typeface="Times New Roman" panose="02020603050405020304" pitchFamily="18" charset="0"/>
                <a:cs typeface="Times New Roman" panose="02020603050405020304" pitchFamily="18" charset="0"/>
              </a:rPr>
              <a:t>Санкт-Петербург : </a:t>
            </a:r>
            <a:r>
              <a:rPr lang="ru-RU" sz="1400" b="1" dirty="0">
                <a:solidFill>
                  <a:prstClr val="black"/>
                </a:solidFill>
                <a:latin typeface="Times New Roman" panose="02020603050405020304" pitchFamily="18" charset="0"/>
                <a:cs typeface="Times New Roman" panose="02020603050405020304" pitchFamily="18" charset="0"/>
              </a:rPr>
              <a:t>Русская тройка, 2015. - 446 с. - (Наш XX век</a:t>
            </a:r>
            <a:r>
              <a:rPr lang="ru-RU" sz="1400" b="1" dirty="0" smtClean="0">
                <a:solidFill>
                  <a:prstClr val="black"/>
                </a:solidFill>
                <a:latin typeface="Times New Roman" panose="02020603050405020304" pitchFamily="18" charset="0"/>
                <a:cs typeface="Times New Roman" panose="02020603050405020304" pitchFamily="18" charset="0"/>
              </a:rPr>
              <a:t>).</a:t>
            </a:r>
          </a:p>
          <a:p>
            <a:pPr marL="342900" lvl="0" indent="-342900" algn="just">
              <a:buAutoNum type="arabicPeriod" startAt="37"/>
            </a:pPr>
            <a:r>
              <a:rPr lang="ru-RU" sz="1400" b="1" dirty="0" smtClean="0">
                <a:solidFill>
                  <a:prstClr val="black"/>
                </a:solidFill>
                <a:latin typeface="Times New Roman" panose="02020603050405020304" pitchFamily="18" charset="0"/>
                <a:cs typeface="Times New Roman" panose="02020603050405020304" pitchFamily="18" charset="0"/>
              </a:rPr>
              <a:t>Гранин</a:t>
            </a:r>
            <a:r>
              <a:rPr lang="ru-RU" sz="1400" b="1" dirty="0">
                <a:solidFill>
                  <a:prstClr val="black"/>
                </a:solidFill>
                <a:latin typeface="Times New Roman" panose="02020603050405020304" pitchFamily="18" charset="0"/>
                <a:cs typeface="Times New Roman" panose="02020603050405020304" pitchFamily="18" charset="0"/>
              </a:rPr>
              <a:t>, Д. А. Река времени / Даниил Гранин. </a:t>
            </a:r>
            <a:r>
              <a:rPr lang="ru-RU" sz="1400" b="1" dirty="0" smtClean="0">
                <a:solidFill>
                  <a:prstClr val="black"/>
                </a:solidFill>
                <a:latin typeface="Times New Roman" panose="02020603050405020304" pitchFamily="18" charset="0"/>
                <a:cs typeface="Times New Roman" panose="02020603050405020304" pitchFamily="18" charset="0"/>
              </a:rPr>
              <a:t>– Москва : </a:t>
            </a:r>
            <a:r>
              <a:rPr lang="ru-RU" sz="1400" b="1" dirty="0">
                <a:solidFill>
                  <a:prstClr val="black"/>
                </a:solidFill>
                <a:latin typeface="Times New Roman" panose="02020603050405020304" pitchFamily="18" charset="0"/>
                <a:cs typeface="Times New Roman" panose="02020603050405020304" pitchFamily="18" charset="0"/>
              </a:rPr>
              <a:t>Правда, 1985. - 415 с. </a:t>
            </a:r>
            <a:endParaRPr lang="ru-RU" sz="1400" b="1" dirty="0" smtClean="0">
              <a:solidFill>
                <a:prstClr val="black"/>
              </a:solidFill>
              <a:latin typeface="Times New Roman" panose="02020603050405020304" pitchFamily="18" charset="0"/>
              <a:cs typeface="Times New Roman" panose="02020603050405020304" pitchFamily="18" charset="0"/>
            </a:endParaRPr>
          </a:p>
          <a:p>
            <a:pPr marL="342900" lvl="0" indent="-342900" algn="just">
              <a:buAutoNum type="arabicPeriod" startAt="38"/>
            </a:pPr>
            <a:r>
              <a:rPr lang="ru-RU" sz="1400" b="1" dirty="0" smtClean="0">
                <a:solidFill>
                  <a:prstClr val="black"/>
                </a:solidFill>
                <a:latin typeface="Times New Roman" panose="02020603050405020304" pitchFamily="18" charset="0"/>
                <a:cs typeface="Times New Roman" panose="02020603050405020304" pitchFamily="18" charset="0"/>
              </a:rPr>
              <a:t>Гранин</a:t>
            </a:r>
            <a:r>
              <a:rPr lang="ru-RU" sz="1400" b="1" dirty="0">
                <a:solidFill>
                  <a:prstClr val="black"/>
                </a:solidFill>
                <a:latin typeface="Times New Roman" panose="02020603050405020304" pitchFamily="18" charset="0"/>
                <a:cs typeface="Times New Roman" panose="02020603050405020304" pitchFamily="18" charset="0"/>
              </a:rPr>
              <a:t>, Д. А. Тайный знак Петербурга / Даниил Гранин. – </a:t>
            </a:r>
            <a:r>
              <a:rPr lang="ru-RU" sz="1400" b="1" dirty="0" smtClean="0">
                <a:solidFill>
                  <a:prstClr val="black"/>
                </a:solidFill>
                <a:latin typeface="Times New Roman" panose="02020603050405020304" pitchFamily="18" charset="0"/>
                <a:cs typeface="Times New Roman" panose="02020603050405020304" pitchFamily="18" charset="0"/>
              </a:rPr>
              <a:t>Санкт-Петербург : </a:t>
            </a:r>
            <a:r>
              <a:rPr lang="ru-RU" sz="1400" b="1" dirty="0" err="1">
                <a:solidFill>
                  <a:prstClr val="black"/>
                </a:solidFill>
                <a:latin typeface="Times New Roman" panose="02020603050405020304" pitchFamily="18" charset="0"/>
                <a:cs typeface="Times New Roman" panose="02020603050405020304" pitchFamily="18" charset="0"/>
              </a:rPr>
              <a:t>Logos</a:t>
            </a:r>
            <a:r>
              <a:rPr lang="ru-RU" sz="1400" b="1" dirty="0">
                <a:solidFill>
                  <a:prstClr val="black"/>
                </a:solidFill>
                <a:latin typeface="Times New Roman" panose="02020603050405020304" pitchFamily="18" charset="0"/>
                <a:cs typeface="Times New Roman" panose="02020603050405020304" pitchFamily="18" charset="0"/>
              </a:rPr>
              <a:t>, 2000. - 601 с. - (</a:t>
            </a:r>
            <a:r>
              <a:rPr lang="ru-RU" sz="1400" b="1" dirty="0" smtClean="0">
                <a:solidFill>
                  <a:prstClr val="black"/>
                </a:solidFill>
                <a:latin typeface="Times New Roman" panose="02020603050405020304" pitchFamily="18" charset="0"/>
                <a:cs typeface="Times New Roman" panose="02020603050405020304" pitchFamily="18" charset="0"/>
              </a:rPr>
              <a:t>Знаменитые </a:t>
            </a:r>
            <a:r>
              <a:rPr lang="ru-RU" sz="1400" b="1" dirty="0">
                <a:solidFill>
                  <a:prstClr val="black"/>
                </a:solidFill>
                <a:latin typeface="Times New Roman" panose="02020603050405020304" pitchFamily="18" charset="0"/>
                <a:cs typeface="Times New Roman" panose="02020603050405020304" pitchFamily="18" charset="0"/>
              </a:rPr>
              <a:t>петербуржцы о городе и людях). </a:t>
            </a:r>
            <a:endParaRPr lang="ru-RU" sz="1400" b="1" dirty="0" smtClean="0">
              <a:solidFill>
                <a:prstClr val="black"/>
              </a:solidFill>
              <a:latin typeface="Times New Roman" panose="02020603050405020304" pitchFamily="18" charset="0"/>
              <a:cs typeface="Times New Roman" panose="02020603050405020304" pitchFamily="18" charset="0"/>
            </a:endParaRPr>
          </a:p>
          <a:p>
            <a:pPr marL="342900" lvl="0" indent="-342900" algn="just">
              <a:buAutoNum type="arabicPeriod" startAt="39"/>
            </a:pPr>
            <a:r>
              <a:rPr lang="ru-RU" sz="1400" b="1" dirty="0" smtClean="0">
                <a:solidFill>
                  <a:prstClr val="black"/>
                </a:solidFill>
                <a:latin typeface="Times New Roman" panose="02020603050405020304" pitchFamily="18" charset="0"/>
                <a:cs typeface="Times New Roman" panose="02020603050405020304" pitchFamily="18" charset="0"/>
              </a:rPr>
              <a:t>Гранин</a:t>
            </a:r>
            <a:r>
              <a:rPr lang="ru-RU" sz="1400" b="1" dirty="0">
                <a:solidFill>
                  <a:prstClr val="black"/>
                </a:solidFill>
                <a:latin typeface="Times New Roman" panose="02020603050405020304" pitchFamily="18" charset="0"/>
                <a:cs typeface="Times New Roman" panose="02020603050405020304" pitchFamily="18" charset="0"/>
              </a:rPr>
              <a:t>, Д. А. Три любви Петра Великого / Даниил Гранин. </a:t>
            </a:r>
            <a:r>
              <a:rPr lang="ru-RU" sz="1400" b="1" dirty="0" smtClean="0">
                <a:solidFill>
                  <a:prstClr val="black"/>
                </a:solidFill>
                <a:latin typeface="Times New Roman" panose="02020603050405020304" pitchFamily="18" charset="0"/>
                <a:cs typeface="Times New Roman" panose="02020603050405020304" pitchFamily="18" charset="0"/>
              </a:rPr>
              <a:t>– Москва : </a:t>
            </a:r>
            <a:r>
              <a:rPr lang="ru-RU" sz="1400" b="1" dirty="0" err="1">
                <a:solidFill>
                  <a:prstClr val="black"/>
                </a:solidFill>
                <a:latin typeface="Times New Roman" panose="02020603050405020304" pitchFamily="18" charset="0"/>
                <a:cs typeface="Times New Roman" panose="02020603050405020304" pitchFamily="18" charset="0"/>
              </a:rPr>
              <a:t>Олма</a:t>
            </a:r>
            <a:r>
              <a:rPr lang="ru-RU" sz="1400" b="1" dirty="0">
                <a:solidFill>
                  <a:prstClr val="black"/>
                </a:solidFill>
                <a:latin typeface="Times New Roman" panose="02020603050405020304" pitchFamily="18" charset="0"/>
                <a:cs typeface="Times New Roman" panose="02020603050405020304" pitchFamily="18" charset="0"/>
              </a:rPr>
              <a:t> Медиа Групп, 2013. - 509 с. </a:t>
            </a:r>
            <a:endParaRPr lang="ru-RU" sz="1400" b="1" dirty="0" smtClean="0">
              <a:solidFill>
                <a:prstClr val="black"/>
              </a:solidFill>
              <a:latin typeface="Times New Roman" panose="02020603050405020304" pitchFamily="18" charset="0"/>
              <a:cs typeface="Times New Roman" panose="02020603050405020304" pitchFamily="18" charset="0"/>
            </a:endParaRPr>
          </a:p>
          <a:p>
            <a:pPr marL="342900" lvl="0" indent="-342900" algn="just">
              <a:buAutoNum type="arabicPeriod" startAt="40"/>
            </a:pPr>
            <a:r>
              <a:rPr lang="ru-RU" sz="1400" b="1" dirty="0" smtClean="0">
                <a:solidFill>
                  <a:prstClr val="black"/>
                </a:solidFill>
                <a:latin typeface="Times New Roman" panose="02020603050405020304" pitchFamily="18" charset="0"/>
                <a:cs typeface="Times New Roman" panose="02020603050405020304" pitchFamily="18" charset="0"/>
              </a:rPr>
              <a:t>Гранин</a:t>
            </a:r>
            <a:r>
              <a:rPr lang="ru-RU" sz="1400" b="1" dirty="0">
                <a:solidFill>
                  <a:prstClr val="black"/>
                </a:solidFill>
                <a:latin typeface="Times New Roman" panose="02020603050405020304" pitchFamily="18" charset="0"/>
                <a:cs typeface="Times New Roman" panose="02020603050405020304" pitchFamily="18" charset="0"/>
              </a:rPr>
              <a:t>, Д. А.  Чужой дневник / Даниил Гранин. </a:t>
            </a:r>
            <a:r>
              <a:rPr lang="ru-RU" sz="1400" b="1" dirty="0" smtClean="0">
                <a:solidFill>
                  <a:prstClr val="black"/>
                </a:solidFill>
                <a:latin typeface="Times New Roman" panose="02020603050405020304" pitchFamily="18" charset="0"/>
                <a:cs typeface="Times New Roman" panose="02020603050405020304" pitchFamily="18" charset="0"/>
              </a:rPr>
              <a:t>– Москва : </a:t>
            </a:r>
            <a:r>
              <a:rPr lang="ru-RU" sz="1400" b="1" dirty="0">
                <a:solidFill>
                  <a:prstClr val="black"/>
                </a:solidFill>
                <a:latin typeface="Times New Roman" panose="02020603050405020304" pitchFamily="18" charset="0"/>
                <a:cs typeface="Times New Roman" panose="02020603050405020304" pitchFamily="18" charset="0"/>
              </a:rPr>
              <a:t>Современник, 1988. - 653 с. </a:t>
            </a:r>
            <a:endParaRPr lang="ru-RU" sz="1400" b="1" dirty="0" smtClean="0">
              <a:solidFill>
                <a:prstClr val="black"/>
              </a:solidFill>
              <a:latin typeface="Times New Roman" panose="02020603050405020304" pitchFamily="18" charset="0"/>
              <a:cs typeface="Times New Roman" panose="02020603050405020304" pitchFamily="18" charset="0"/>
            </a:endParaRPr>
          </a:p>
          <a:p>
            <a:pPr lvl="0" algn="just"/>
            <a:r>
              <a:rPr lang="ru-RU" sz="1400" b="1" dirty="0" smtClean="0">
                <a:solidFill>
                  <a:prstClr val="black"/>
                </a:solidFill>
                <a:latin typeface="Times New Roman" panose="02020603050405020304" pitchFamily="18" charset="0"/>
                <a:cs typeface="Times New Roman" panose="02020603050405020304" pitchFamily="18" charset="0"/>
              </a:rPr>
              <a:t>41</a:t>
            </a:r>
            <a:r>
              <a:rPr lang="ru-RU" sz="1400" b="1" dirty="0">
                <a:solidFill>
                  <a:prstClr val="black"/>
                </a:solidFill>
                <a:latin typeface="Times New Roman" panose="02020603050405020304" pitchFamily="18" charset="0"/>
                <a:cs typeface="Times New Roman" panose="02020603050405020304" pitchFamily="18" charset="0"/>
              </a:rPr>
              <a:t>. </a:t>
            </a:r>
            <a:r>
              <a:rPr lang="ru-RU" sz="1400" b="1" dirty="0" smtClean="0">
                <a:solidFill>
                  <a:prstClr val="black"/>
                </a:solidFill>
                <a:latin typeface="Times New Roman" panose="02020603050405020304" pitchFamily="18" charset="0"/>
                <a:cs typeface="Times New Roman" panose="02020603050405020304" pitchFamily="18" charset="0"/>
              </a:rPr>
              <a:t> Гранин</a:t>
            </a:r>
            <a:r>
              <a:rPr lang="ru-RU" sz="1400" b="1" dirty="0">
                <a:solidFill>
                  <a:prstClr val="black"/>
                </a:solidFill>
                <a:latin typeface="Times New Roman" panose="02020603050405020304" pitchFamily="18" charset="0"/>
                <a:cs typeface="Times New Roman" panose="02020603050405020304" pitchFamily="18" charset="0"/>
              </a:rPr>
              <a:t>, Д</a:t>
            </a:r>
            <a:r>
              <a:rPr lang="ru-RU" sz="1400" b="1" dirty="0" smtClean="0">
                <a:solidFill>
                  <a:prstClr val="black"/>
                </a:solidFill>
                <a:latin typeface="Times New Roman" panose="02020603050405020304" pitchFamily="18" charset="0"/>
                <a:cs typeface="Times New Roman" panose="02020603050405020304" pitchFamily="18" charset="0"/>
              </a:rPr>
              <a:t>. А</a:t>
            </a:r>
            <a:r>
              <a:rPr lang="ru-RU" sz="1400" b="1" dirty="0">
                <a:solidFill>
                  <a:prstClr val="black"/>
                </a:solidFill>
                <a:latin typeface="Times New Roman" panose="02020603050405020304" pitchFamily="18" charset="0"/>
                <a:cs typeface="Times New Roman" panose="02020603050405020304" pitchFamily="18" charset="0"/>
              </a:rPr>
              <a:t>. Эта странная жизнь / Даниил Гранин. – </a:t>
            </a:r>
            <a:r>
              <a:rPr lang="ru-RU" sz="1400" b="1" dirty="0" smtClean="0">
                <a:solidFill>
                  <a:prstClr val="black"/>
                </a:solidFill>
                <a:latin typeface="Times New Roman" panose="02020603050405020304" pitchFamily="18" charset="0"/>
                <a:cs typeface="Times New Roman" panose="02020603050405020304" pitchFamily="18" charset="0"/>
              </a:rPr>
              <a:t>Москва : </a:t>
            </a:r>
            <a:r>
              <a:rPr lang="ru-RU" sz="1400" b="1" dirty="0">
                <a:solidFill>
                  <a:prstClr val="black"/>
                </a:solidFill>
                <a:latin typeface="Times New Roman" panose="02020603050405020304" pitchFamily="18" charset="0"/>
                <a:cs typeface="Times New Roman" panose="02020603050405020304" pitchFamily="18" charset="0"/>
              </a:rPr>
              <a:t>Советская Россия, 1982. – 254 с. </a:t>
            </a:r>
            <a:endParaRPr lang="ru-RU" dirty="0"/>
          </a:p>
        </p:txBody>
      </p:sp>
      <p:pic>
        <p:nvPicPr>
          <p:cNvPr id="7" name="Рисунок 6"/>
          <p:cNvPicPr>
            <a:picLocks noChangeAspect="1"/>
          </p:cNvPicPr>
          <p:nvPr/>
        </p:nvPicPr>
        <p:blipFill>
          <a:blip r:embed="rId3" cstate="print"/>
          <a:stretch>
            <a:fillRect/>
          </a:stretch>
        </p:blipFill>
        <p:spPr>
          <a:xfrm>
            <a:off x="440120" y="457509"/>
            <a:ext cx="8224217" cy="585267"/>
          </a:xfrm>
          <a:prstGeom prst="rect">
            <a:avLst/>
          </a:prstGeom>
        </p:spPr>
      </p:pic>
    </p:spTree>
    <p:extLst>
      <p:ext uri="{BB962C8B-B14F-4D97-AF65-F5344CB8AC3E}">
        <p14:creationId xmlns:p14="http://schemas.microsoft.com/office/powerpoint/2010/main" val="1050095444"/>
      </p:ext>
    </p:extLst>
  </p:cSld>
  <p:clrMapOvr>
    <a:masterClrMapping/>
  </p:clrMapOvr>
  <p:transition spd="med">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37372" y="0"/>
            <a:ext cx="9181372" cy="6858594"/>
          </a:xfrm>
          <a:prstGeom prst="rect">
            <a:avLst/>
          </a:prstGeom>
        </p:spPr>
      </p:pic>
      <p:sp>
        <p:nvSpPr>
          <p:cNvPr id="3" name="Прямоугольник 2"/>
          <p:cNvSpPr/>
          <p:nvPr/>
        </p:nvSpPr>
        <p:spPr>
          <a:xfrm>
            <a:off x="197157" y="1044648"/>
            <a:ext cx="8712311" cy="4832092"/>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 </a:t>
            </a:r>
            <a:r>
              <a:rPr lang="ru-RU" sz="1400" b="1" dirty="0" smtClean="0">
                <a:solidFill>
                  <a:srgbClr val="0070C0"/>
                </a:solidFill>
                <a:latin typeface="Times New Roman" panose="02020603050405020304" pitchFamily="18" charset="0"/>
                <a:cs typeface="Times New Roman" panose="02020603050405020304" pitchFamily="18" charset="0"/>
              </a:rPr>
              <a:t>Публикации </a:t>
            </a:r>
            <a:r>
              <a:rPr lang="ru-RU" sz="1400" b="1" dirty="0">
                <a:solidFill>
                  <a:srgbClr val="0070C0"/>
                </a:solidFill>
                <a:latin typeface="Times New Roman" panose="02020603050405020304" pitchFamily="18" charset="0"/>
                <a:cs typeface="Times New Roman" panose="02020603050405020304" pitchFamily="18" charset="0"/>
              </a:rPr>
              <a:t>о Д. Гранине в периодических изданиях</a:t>
            </a:r>
          </a:p>
          <a:p>
            <a:r>
              <a:rPr lang="ru-RU" sz="1400" b="1" dirty="0" smtClean="0">
                <a:latin typeface="Times New Roman" panose="02020603050405020304" pitchFamily="18" charset="0"/>
                <a:cs typeface="Times New Roman" panose="02020603050405020304" pitchFamily="18" charset="0"/>
              </a:rPr>
              <a:t>1. Гранина-Чернышева</a:t>
            </a:r>
            <a:r>
              <a:rPr lang="ru-RU" sz="1400" b="1" dirty="0">
                <a:latin typeface="Times New Roman" panose="02020603050405020304" pitchFamily="18" charset="0"/>
                <a:cs typeface="Times New Roman" panose="02020603050405020304" pitchFamily="18" charset="0"/>
              </a:rPr>
              <a:t>, М. Даниил Гранин. Правда и правдолюбцы / М. Гранина-Чернышева // Звезда. - 2019. - № 1. - С. 93-102</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2</a:t>
            </a:r>
            <a:r>
              <a:rPr lang="ru-RU" sz="1400" b="1" dirty="0" smtClean="0">
                <a:latin typeface="Times New Roman" panose="02020603050405020304" pitchFamily="18" charset="0"/>
                <a:cs typeface="Times New Roman" panose="02020603050405020304" pitchFamily="18" charset="0"/>
              </a:rPr>
              <a:t>. Жизнь </a:t>
            </a:r>
            <a:r>
              <a:rPr lang="ru-RU" sz="1400" b="1" dirty="0">
                <a:latin typeface="Times New Roman" panose="02020603050405020304" pitchFamily="18" charset="0"/>
                <a:cs typeface="Times New Roman" panose="02020603050405020304" pitchFamily="18" charset="0"/>
              </a:rPr>
              <a:t>под прикрытием // Читаем вместе. - 2014. - </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8-9. - С. 12.</a:t>
            </a:r>
          </a:p>
          <a:p>
            <a:r>
              <a:rPr lang="ru-RU" sz="1400" b="1" dirty="0">
                <a:latin typeface="Times New Roman" panose="02020603050405020304" pitchFamily="18" charset="0"/>
                <a:cs typeface="Times New Roman" panose="02020603050405020304" pitchFamily="18" charset="0"/>
              </a:rPr>
              <a:t>      </a:t>
            </a:r>
            <a:r>
              <a:rPr lang="ru-RU" sz="1400" b="1" i="1" dirty="0">
                <a:latin typeface="Times New Roman" panose="02020603050405020304" pitchFamily="18" charset="0"/>
                <a:cs typeface="Times New Roman" panose="02020603050405020304" pitchFamily="18" charset="0"/>
              </a:rPr>
              <a:t>О романе Даниила Гранина "Бегство в Россию</a:t>
            </a:r>
            <a:r>
              <a:rPr lang="ru-RU" sz="1400" b="1" i="1" dirty="0" smtClean="0">
                <a:latin typeface="Times New Roman" panose="02020603050405020304" pitchFamily="18" charset="0"/>
                <a:cs typeface="Times New Roman" panose="02020603050405020304" pitchFamily="18" charset="0"/>
              </a:rPr>
              <a:t>".</a:t>
            </a:r>
            <a:endParaRPr lang="ru-RU" sz="1400" b="1" i="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3</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Каралис</a:t>
            </a:r>
            <a:r>
              <a:rPr lang="ru-RU" sz="1400" b="1" dirty="0">
                <a:latin typeface="Times New Roman" panose="02020603050405020304" pitchFamily="18" charset="0"/>
                <a:cs typeface="Times New Roman" panose="02020603050405020304" pitchFamily="18" charset="0"/>
              </a:rPr>
              <a:t>, Д. За все благодарю! : К 100-летию Д</a:t>
            </a:r>
            <a:r>
              <a:rPr lang="ru-RU" sz="1400" b="1" dirty="0" smtClean="0">
                <a:latin typeface="Times New Roman" panose="02020603050405020304" pitchFamily="18" charset="0"/>
                <a:cs typeface="Times New Roman" panose="02020603050405020304" pitchFamily="18" charset="0"/>
              </a:rPr>
              <a:t>. А</a:t>
            </a:r>
            <a:r>
              <a:rPr lang="ru-RU" sz="1400" b="1" dirty="0">
                <a:latin typeface="Times New Roman" panose="02020603050405020304" pitchFamily="18" charset="0"/>
                <a:cs typeface="Times New Roman" panose="02020603050405020304" pitchFamily="18" charset="0"/>
              </a:rPr>
              <a:t>. Гранина / Д. </a:t>
            </a:r>
            <a:r>
              <a:rPr lang="ru-RU" sz="1400" b="1" dirty="0" err="1">
                <a:latin typeface="Times New Roman" panose="02020603050405020304" pitchFamily="18" charset="0"/>
                <a:cs typeface="Times New Roman" panose="02020603050405020304" pitchFamily="18" charset="0"/>
              </a:rPr>
              <a:t>Каралис</a:t>
            </a:r>
            <a:r>
              <a:rPr lang="ru-RU" sz="1400" b="1" dirty="0">
                <a:latin typeface="Times New Roman" panose="02020603050405020304" pitchFamily="18" charset="0"/>
                <a:cs typeface="Times New Roman" panose="02020603050405020304" pitchFamily="18" charset="0"/>
              </a:rPr>
              <a:t> // Нева. - 2018. - № 12. - С. 170-192</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4</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Крыщук</a:t>
            </a:r>
            <a:r>
              <a:rPr lang="ru-RU" sz="1400" b="1" dirty="0">
                <a:latin typeface="Times New Roman" panose="02020603050405020304" pitchFamily="18" charset="0"/>
                <a:cs typeface="Times New Roman" panose="02020603050405020304" pitchFamily="18" charset="0"/>
              </a:rPr>
              <a:t>, Н. Двойное зрение / Н. </a:t>
            </a:r>
            <a:r>
              <a:rPr lang="ru-RU" sz="1400" b="1" dirty="0" err="1">
                <a:latin typeface="Times New Roman" panose="02020603050405020304" pitchFamily="18" charset="0"/>
                <a:cs typeface="Times New Roman" panose="02020603050405020304" pitchFamily="18" charset="0"/>
              </a:rPr>
              <a:t>Крыщук</a:t>
            </a:r>
            <a:r>
              <a:rPr lang="ru-RU" sz="1400" b="1" dirty="0">
                <a:latin typeface="Times New Roman" panose="02020603050405020304" pitchFamily="18" charset="0"/>
                <a:cs typeface="Times New Roman" panose="02020603050405020304" pitchFamily="18" charset="0"/>
              </a:rPr>
              <a:t> // Звезда. - 2014. - </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1. - С. 65-70</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5</a:t>
            </a:r>
            <a:r>
              <a:rPr lang="ru-RU" sz="1400" b="1" dirty="0" smtClean="0">
                <a:latin typeface="Times New Roman" panose="02020603050405020304" pitchFamily="18" charset="0"/>
                <a:cs typeface="Times New Roman" panose="02020603050405020304" pitchFamily="18" charset="0"/>
              </a:rPr>
              <a:t>. Лебедев</a:t>
            </a:r>
            <a:r>
              <a:rPr lang="ru-RU" sz="1400" b="1" dirty="0">
                <a:latin typeface="Times New Roman" panose="02020603050405020304" pitchFamily="18" charset="0"/>
                <a:cs typeface="Times New Roman" panose="02020603050405020304" pitchFamily="18" charset="0"/>
              </a:rPr>
              <a:t>, С. С. Постскриптум к "лейтенантской прозе". </a:t>
            </a:r>
            <a:r>
              <a:rPr lang="ru-RU" sz="1400" b="1" dirty="0" smtClean="0">
                <a:latin typeface="Times New Roman" panose="02020603050405020304" pitchFamily="18" charset="0"/>
                <a:cs typeface="Times New Roman" panose="02020603050405020304" pitchFamily="18" charset="0"/>
              </a:rPr>
              <a:t> Даниил </a:t>
            </a:r>
            <a:r>
              <a:rPr lang="ru-RU" sz="1400" b="1" dirty="0">
                <a:latin typeface="Times New Roman" panose="02020603050405020304" pitchFamily="18" charset="0"/>
                <a:cs typeface="Times New Roman" panose="02020603050405020304" pitchFamily="18" charset="0"/>
              </a:rPr>
              <a:t>Гранин "Мой лейтенант" / С. С. Лебедев // Библиотека в школе. - 2015. - </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4. - С. 56-58</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6</a:t>
            </a:r>
            <a:r>
              <a:rPr lang="ru-RU" sz="1400" b="1" dirty="0" smtClean="0">
                <a:latin typeface="Times New Roman" panose="02020603050405020304" pitchFamily="18" charset="0"/>
                <a:cs typeface="Times New Roman" panose="02020603050405020304" pitchFamily="18" charset="0"/>
              </a:rPr>
              <a:t>. Маликова</a:t>
            </a:r>
            <a:r>
              <a:rPr lang="ru-RU" sz="1400" b="1" dirty="0">
                <a:latin typeface="Times New Roman" panose="02020603050405020304" pitchFamily="18" charset="0"/>
                <a:cs typeface="Times New Roman" panose="02020603050405020304" pitchFamily="18" charset="0"/>
              </a:rPr>
              <a:t>, О. В. </a:t>
            </a:r>
            <a:r>
              <a:rPr lang="ru-RU" sz="1400" b="1" dirty="0" smtClean="0">
                <a:latin typeface="Times New Roman" panose="02020603050405020304" pitchFamily="18" charset="0"/>
                <a:cs typeface="Times New Roman" panose="02020603050405020304" pitchFamily="18" charset="0"/>
              </a:rPr>
              <a:t>«Неизвестный человек» : </a:t>
            </a:r>
            <a:r>
              <a:rPr lang="ru-RU" sz="1400" b="1" dirty="0">
                <a:latin typeface="Times New Roman" panose="02020603050405020304" pitchFamily="18" charset="0"/>
                <a:cs typeface="Times New Roman" panose="02020603050405020304" pitchFamily="18" charset="0"/>
              </a:rPr>
              <a:t>О творческой и общественной деятельности Д. Гранина и о том, о чем болит душа / О. В. Маликова // Литература в школе. - 2019. - № 2. - С. 12-14</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7. На фоне любви // Читаем вместе. - 2017. - № 5. - С. 14. </a:t>
            </a:r>
          </a:p>
          <a:p>
            <a:r>
              <a:rPr lang="ru-RU" sz="1400" b="1" dirty="0">
                <a:latin typeface="Times New Roman" panose="02020603050405020304" pitchFamily="18" charset="0"/>
                <a:cs typeface="Times New Roman" panose="02020603050405020304" pitchFamily="18" charset="0"/>
              </a:rPr>
              <a:t> </a:t>
            </a:r>
            <a:r>
              <a:rPr lang="ru-RU" sz="1400" b="1" i="1" dirty="0">
                <a:latin typeface="Times New Roman" panose="02020603050405020304" pitchFamily="18" charset="0"/>
                <a:cs typeface="Times New Roman" panose="02020603050405020304" pitchFamily="18" charset="0"/>
              </a:rPr>
              <a:t>О романе Даниила Гранина "Она и всё остальное. Роман о любви и не только</a:t>
            </a:r>
            <a:r>
              <a:rPr lang="ru-RU" sz="1400" b="1" i="1" dirty="0" smtClean="0">
                <a:latin typeface="Times New Roman" panose="02020603050405020304" pitchFamily="18" charset="0"/>
                <a:cs typeface="Times New Roman" panose="02020603050405020304" pitchFamily="18" charset="0"/>
              </a:rPr>
              <a:t>".</a:t>
            </a:r>
            <a:endParaRPr lang="ru-RU" sz="1400" b="1" i="1" dirty="0">
              <a:latin typeface="Times New Roman" panose="02020603050405020304" pitchFamily="18" charset="0"/>
              <a:cs typeface="Times New Roman" panose="02020603050405020304" pitchFamily="18" charset="0"/>
            </a:endParaRPr>
          </a:p>
          <a:p>
            <a:r>
              <a:rPr lang="ru-RU" sz="1400" b="1" dirty="0" smtClean="0">
                <a:latin typeface="Times New Roman" panose="02020603050405020304" pitchFamily="18" charset="0"/>
                <a:cs typeface="Times New Roman" panose="02020603050405020304" pitchFamily="18" charset="0"/>
              </a:rPr>
              <a:t>8. Разумихин</a:t>
            </a:r>
            <a:r>
              <a:rPr lang="ru-RU" sz="1400" b="1" dirty="0">
                <a:latin typeface="Times New Roman" panose="02020603050405020304" pitchFamily="18" charset="0"/>
                <a:cs typeface="Times New Roman" panose="02020603050405020304" pitchFamily="18" charset="0"/>
              </a:rPr>
              <a:t>, А. "Бывают странные сближения" / А. Разумихин // Наш современник. - 2012. - </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5. - С. 260-273.</a:t>
            </a:r>
          </a:p>
          <a:p>
            <a:r>
              <a:rPr lang="ru-RU" sz="1400" b="1" dirty="0" smtClean="0">
                <a:latin typeface="Times New Roman" panose="02020603050405020304" pitchFamily="18" charset="0"/>
                <a:cs typeface="Times New Roman" panose="02020603050405020304" pitchFamily="18" charset="0"/>
              </a:rPr>
              <a:t>9. Соколовская</a:t>
            </a:r>
            <a:r>
              <a:rPr lang="ru-RU" sz="1400" b="1" dirty="0">
                <a:latin typeface="Times New Roman" panose="02020603050405020304" pitchFamily="18" charset="0"/>
                <a:cs typeface="Times New Roman" panose="02020603050405020304" pitchFamily="18" charset="0"/>
              </a:rPr>
              <a:t>, Н. Из переписки Даниила Гранина и Алеся Адамовича / Н. Соколовская // Звезда. - 2019. - № 1. - С. 103-106.</a:t>
            </a:r>
          </a:p>
          <a:p>
            <a:r>
              <a:rPr lang="ru-RU" sz="1400" b="1" dirty="0">
                <a:latin typeface="Times New Roman" panose="02020603050405020304" pitchFamily="18" charset="0"/>
                <a:cs typeface="Times New Roman" panose="02020603050405020304" pitchFamily="18" charset="0"/>
              </a:rPr>
              <a:t>10</a:t>
            </a:r>
            <a:r>
              <a:rPr lang="ru-RU" sz="1400" b="1" dirty="0" smtClean="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Тупотина</a:t>
            </a:r>
            <a:r>
              <a:rPr lang="ru-RU" sz="1400" b="1" dirty="0">
                <a:latin typeface="Times New Roman" panose="02020603050405020304" pitchFamily="18" charset="0"/>
                <a:cs typeface="Times New Roman" panose="02020603050405020304" pitchFamily="18" charset="0"/>
              </a:rPr>
              <a:t>, Е. Год спустя / Е. Б. </a:t>
            </a:r>
            <a:r>
              <a:rPr lang="ru-RU" sz="1400" b="1" dirty="0" err="1">
                <a:latin typeface="Times New Roman" panose="02020603050405020304" pitchFamily="18" charset="0"/>
                <a:cs typeface="Times New Roman" panose="02020603050405020304" pitchFamily="18" charset="0"/>
              </a:rPr>
              <a:t>Тупотина</a:t>
            </a:r>
            <a:r>
              <a:rPr lang="ru-RU" sz="1400" b="1" dirty="0">
                <a:latin typeface="Times New Roman" panose="02020603050405020304" pitchFamily="18" charset="0"/>
                <a:cs typeface="Times New Roman" panose="02020603050405020304" pitchFamily="18" charset="0"/>
              </a:rPr>
              <a:t> // Современная библиотека. Библиотека ИКЦ. - 2018. - № 10. - С. 45-53.</a:t>
            </a:r>
          </a:p>
          <a:p>
            <a:endParaRPr lang="ru-RU" sz="1400" b="1" dirty="0">
              <a:latin typeface="Times New Roman" panose="02020603050405020304" pitchFamily="18" charset="0"/>
              <a:cs typeface="Times New Roman" panose="02020603050405020304" pitchFamily="18" charset="0"/>
            </a:endParaRPr>
          </a:p>
          <a:p>
            <a:endParaRPr lang="ru-RU" sz="1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stretch>
            <a:fillRect/>
          </a:stretch>
        </p:blipFill>
        <p:spPr>
          <a:xfrm>
            <a:off x="441201" y="5876740"/>
            <a:ext cx="8224217" cy="585267"/>
          </a:xfrm>
          <a:prstGeom prst="rect">
            <a:avLst/>
          </a:prstGeom>
        </p:spPr>
      </p:pic>
      <p:pic>
        <p:nvPicPr>
          <p:cNvPr id="5" name="Рисунок 4"/>
          <p:cNvPicPr>
            <a:picLocks noChangeAspect="1"/>
          </p:cNvPicPr>
          <p:nvPr/>
        </p:nvPicPr>
        <p:blipFill>
          <a:blip r:embed="rId3" cstate="print"/>
          <a:stretch>
            <a:fillRect/>
          </a:stretch>
        </p:blipFill>
        <p:spPr>
          <a:xfrm>
            <a:off x="441202" y="229691"/>
            <a:ext cx="8224217" cy="585267"/>
          </a:xfrm>
          <a:prstGeom prst="rect">
            <a:avLst/>
          </a:prstGeom>
        </p:spPr>
      </p:pic>
    </p:spTree>
    <p:extLst>
      <p:ext uri="{BB962C8B-B14F-4D97-AF65-F5344CB8AC3E}">
        <p14:creationId xmlns:p14="http://schemas.microsoft.com/office/powerpoint/2010/main" val="1383404540"/>
      </p:ext>
    </p:extLst>
  </p:cSld>
  <p:clrMapOvr>
    <a:masterClrMapping/>
  </p:clrMapOvr>
  <p:transition spd="med">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37372" y="0"/>
            <a:ext cx="9181372" cy="6858594"/>
          </a:xfrm>
          <a:prstGeom prst="rect">
            <a:avLst/>
          </a:prstGeom>
        </p:spPr>
      </p:pic>
      <p:sp>
        <p:nvSpPr>
          <p:cNvPr id="3" name="Прямоугольник 2"/>
          <p:cNvSpPr/>
          <p:nvPr/>
        </p:nvSpPr>
        <p:spPr>
          <a:xfrm>
            <a:off x="2267313" y="1232202"/>
            <a:ext cx="4572000" cy="923330"/>
          </a:xfrm>
          <a:prstGeom prst="rect">
            <a:avLst/>
          </a:prstGeom>
        </p:spPr>
        <p:txBody>
          <a:bodyPr>
            <a:spAutoFit/>
          </a:bodyPr>
          <a:lstStyle/>
          <a:p>
            <a:pPr algn="ctr"/>
            <a:r>
              <a:rPr lang="ru-RU" b="1" dirty="0">
                <a:solidFill>
                  <a:srgbClr val="002060"/>
                </a:solidFill>
                <a:latin typeface="Times New Roman" panose="02020603050405020304" pitchFamily="18" charset="0"/>
                <a:cs typeface="Times New Roman" panose="02020603050405020304" pitchFamily="18" charset="0"/>
              </a:rPr>
              <a:t>МУК «Тульская библиотечная система»</a:t>
            </a:r>
          </a:p>
          <a:p>
            <a:pPr algn="ctr"/>
            <a:r>
              <a:rPr lang="ru-RU" b="1" dirty="0">
                <a:solidFill>
                  <a:srgbClr val="002060"/>
                </a:solidFill>
                <a:latin typeface="Times New Roman" panose="02020603050405020304" pitchFamily="18" charset="0"/>
                <a:cs typeface="Times New Roman" panose="02020603050405020304" pitchFamily="18" charset="0"/>
              </a:rPr>
              <a:t>Центральная городская библиотека </a:t>
            </a:r>
          </a:p>
          <a:p>
            <a:pPr algn="ctr"/>
            <a:r>
              <a:rPr lang="ru-RU" b="1" dirty="0">
                <a:solidFill>
                  <a:srgbClr val="002060"/>
                </a:solidFill>
                <a:latin typeface="Times New Roman" panose="02020603050405020304" pitchFamily="18" charset="0"/>
                <a:cs typeface="Times New Roman" panose="02020603050405020304" pitchFamily="18" charset="0"/>
              </a:rPr>
              <a:t>им. Л. Н</a:t>
            </a:r>
            <a:r>
              <a:rPr lang="ru-RU" b="1" dirty="0" smtClean="0">
                <a:solidFill>
                  <a:srgbClr val="002060"/>
                </a:solidFill>
                <a:latin typeface="Times New Roman" panose="02020603050405020304" pitchFamily="18" charset="0"/>
                <a:cs typeface="Times New Roman" panose="02020603050405020304" pitchFamily="18" charset="0"/>
              </a:rPr>
              <a:t>. Толстого</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67313" y="4120242"/>
            <a:ext cx="4572000" cy="1200329"/>
          </a:xfrm>
          <a:prstGeom prst="rect">
            <a:avLst/>
          </a:prstGeom>
        </p:spPr>
        <p:txBody>
          <a:bodyPr>
            <a:spAutoFit/>
          </a:bodyPr>
          <a:lstStyle/>
          <a:p>
            <a:pPr algn="ctr"/>
            <a:r>
              <a:rPr lang="ru-RU" b="1" dirty="0">
                <a:solidFill>
                  <a:srgbClr val="002060"/>
                </a:solidFill>
                <a:latin typeface="Times New Roman" panose="02020603050405020304" pitchFamily="18" charset="0"/>
                <a:cs typeface="Times New Roman" panose="02020603050405020304" pitchFamily="18" charset="0"/>
              </a:rPr>
              <a:t>Подбор материала</a:t>
            </a:r>
          </a:p>
          <a:p>
            <a:pPr algn="ctr"/>
            <a:r>
              <a:rPr lang="ru-RU" b="1" dirty="0">
                <a:solidFill>
                  <a:srgbClr val="002060"/>
                </a:solidFill>
                <a:latin typeface="Times New Roman" panose="02020603050405020304" pitchFamily="18" charset="0"/>
                <a:cs typeface="Times New Roman" panose="02020603050405020304" pitchFamily="18" charset="0"/>
              </a:rPr>
              <a:t>заведующая сектором </a:t>
            </a:r>
            <a:r>
              <a:rPr lang="ru-RU" b="1" dirty="0" smtClean="0">
                <a:solidFill>
                  <a:srgbClr val="002060"/>
                </a:solidFill>
                <a:latin typeface="Times New Roman" panose="02020603050405020304" pitchFamily="18" charset="0"/>
                <a:cs typeface="Times New Roman" panose="02020603050405020304" pitchFamily="18" charset="0"/>
              </a:rPr>
              <a:t>абонемента</a:t>
            </a:r>
            <a:endParaRPr lang="ru-RU" b="1" dirty="0">
              <a:solidFill>
                <a:srgbClr val="002060"/>
              </a:solidFill>
              <a:latin typeface="Times New Roman" panose="02020603050405020304" pitchFamily="18" charset="0"/>
              <a:cs typeface="Times New Roman" panose="02020603050405020304" pitchFamily="18" charset="0"/>
            </a:endParaRPr>
          </a:p>
          <a:p>
            <a:pPr algn="ctr"/>
            <a:r>
              <a:rPr lang="ru-RU" b="1" dirty="0">
                <a:solidFill>
                  <a:srgbClr val="002060"/>
                </a:solidFill>
                <a:latin typeface="Times New Roman" panose="02020603050405020304" pitchFamily="18" charset="0"/>
                <a:cs typeface="Times New Roman" panose="02020603050405020304" pitchFamily="18" charset="0"/>
              </a:rPr>
              <a:t>отдела библиотечных услуг</a:t>
            </a:r>
          </a:p>
          <a:p>
            <a:pPr algn="ctr"/>
            <a:r>
              <a:rPr lang="ru-RU" b="1" dirty="0">
                <a:solidFill>
                  <a:srgbClr val="002060"/>
                </a:solidFill>
                <a:latin typeface="Times New Roman" panose="02020603050405020304" pitchFamily="18" charset="0"/>
                <a:cs typeface="Times New Roman" panose="02020603050405020304" pitchFamily="18" charset="0"/>
              </a:rPr>
              <a:t>Н.В. Горохова</a:t>
            </a:r>
          </a:p>
        </p:txBody>
      </p:sp>
      <p:pic>
        <p:nvPicPr>
          <p:cNvPr id="5" name="Рисунок 4"/>
          <p:cNvPicPr>
            <a:picLocks noChangeAspect="1"/>
          </p:cNvPicPr>
          <p:nvPr/>
        </p:nvPicPr>
        <p:blipFill>
          <a:blip r:embed="rId3" cstate="print"/>
          <a:stretch>
            <a:fillRect/>
          </a:stretch>
        </p:blipFill>
        <p:spPr>
          <a:xfrm>
            <a:off x="441205" y="183743"/>
            <a:ext cx="8224217" cy="585267"/>
          </a:xfrm>
          <a:prstGeom prst="rect">
            <a:avLst/>
          </a:prstGeom>
        </p:spPr>
      </p:pic>
      <p:pic>
        <p:nvPicPr>
          <p:cNvPr id="6" name="Рисунок 5"/>
          <p:cNvPicPr>
            <a:picLocks noChangeAspect="1"/>
          </p:cNvPicPr>
          <p:nvPr/>
        </p:nvPicPr>
        <p:blipFill>
          <a:blip r:embed="rId3" cstate="print"/>
          <a:stretch>
            <a:fillRect/>
          </a:stretch>
        </p:blipFill>
        <p:spPr>
          <a:xfrm>
            <a:off x="591331" y="5796949"/>
            <a:ext cx="8224217" cy="585267"/>
          </a:xfrm>
          <a:prstGeom prst="rect">
            <a:avLst/>
          </a:prstGeom>
        </p:spPr>
      </p:pic>
    </p:spTree>
    <p:extLst>
      <p:ext uri="{BB962C8B-B14F-4D97-AF65-F5344CB8AC3E}">
        <p14:creationId xmlns:p14="http://schemas.microsoft.com/office/powerpoint/2010/main" val="1437180511"/>
      </p:ext>
    </p:extLst>
  </p:cSld>
  <p:clrMapOvr>
    <a:masterClrMapping/>
  </p:clrMapOvr>
  <p:transition spd="med">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0" y="0"/>
            <a:ext cx="9109935" cy="6858000"/>
          </a:xfrm>
          <a:prstGeom prst="rect">
            <a:avLst/>
          </a:prstGeom>
        </p:spPr>
      </p:pic>
      <p:sp>
        <p:nvSpPr>
          <p:cNvPr id="5" name="Прямоугольник 4"/>
          <p:cNvSpPr/>
          <p:nvPr/>
        </p:nvSpPr>
        <p:spPr>
          <a:xfrm>
            <a:off x="450376" y="805218"/>
            <a:ext cx="7902054" cy="92333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
            </a:r>
            <a:br>
              <a:rPr lang="ru-RU" b="1" dirty="0" smtClean="0">
                <a:latin typeface="Times New Roman" panose="02020603050405020304" pitchFamily="18" charset="0"/>
                <a:cs typeface="Times New Roman" panose="02020603050405020304" pitchFamily="18" charset="0"/>
              </a:rPr>
            </a:br>
            <a:r>
              <a:rPr lang="ru-RU" dirty="0" smtClean="0"/>
              <a:t/>
            </a:r>
            <a:br>
              <a:rPr lang="ru-RU" dirty="0" smtClean="0"/>
            </a:br>
            <a:endParaRPr lang="ru-RU" dirty="0"/>
          </a:p>
        </p:txBody>
      </p:sp>
      <p:sp>
        <p:nvSpPr>
          <p:cNvPr id="8" name="TextBox 7"/>
          <p:cNvSpPr txBox="1"/>
          <p:nvPr/>
        </p:nvSpPr>
        <p:spPr>
          <a:xfrm>
            <a:off x="457873" y="336987"/>
            <a:ext cx="8228254" cy="369332"/>
          </a:xfrm>
          <a:prstGeom prst="rect">
            <a:avLst/>
          </a:prstGeom>
          <a:noFill/>
        </p:spPr>
        <p:txBody>
          <a:bodyPr wrap="square" rtlCol="0">
            <a:spAutoFit/>
          </a:bodyPr>
          <a:lstStyle/>
          <a:p>
            <a:pPr algn="ctr"/>
            <a:r>
              <a:rPr lang="ru-RU" b="1" dirty="0" smtClean="0">
                <a:solidFill>
                  <a:srgbClr val="C00000"/>
                </a:solidFill>
                <a:latin typeface="Times New Roman" panose="02020603050405020304" pitchFamily="18" charset="0"/>
                <a:cs typeface="Times New Roman" panose="02020603050405020304" pitchFamily="18" charset="0"/>
              </a:rPr>
              <a:t>РАЗДЕЛ   1.  «На  этот раз я родился в двадцатом веке…»</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629678" y="2239993"/>
            <a:ext cx="5803596" cy="206210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Даниил Александрович Гранин (настоящая фамилия Герман) появился </a:t>
            </a:r>
            <a:r>
              <a:rPr lang="ru-RU" sz="1400" b="1" dirty="0">
                <a:latin typeface="Times New Roman" panose="02020603050405020304" pitchFamily="18" charset="0"/>
                <a:cs typeface="Times New Roman" panose="02020603050405020304" pitchFamily="18" charset="0"/>
              </a:rPr>
              <a:t>на свет в </a:t>
            </a:r>
            <a:r>
              <a:rPr lang="ru-RU" sz="1400" b="1" dirty="0" smtClean="0">
                <a:latin typeface="Times New Roman" panose="02020603050405020304" pitchFamily="18" charset="0"/>
                <a:cs typeface="Times New Roman" panose="02020603050405020304" pitchFamily="18" charset="0"/>
              </a:rPr>
              <a:t>1919 году </a:t>
            </a:r>
            <a:r>
              <a:rPr lang="ru-RU" sz="1400" b="1" dirty="0">
                <a:latin typeface="Times New Roman" panose="02020603050405020304" pitchFamily="18" charset="0"/>
                <a:cs typeface="Times New Roman" panose="02020603050405020304" pitchFamily="18" charset="0"/>
              </a:rPr>
              <a:t>в Вольске (Саратовская губерния). Первые годы писателя прошли в русской глубинке, и сам он называл своё раннее детство «</a:t>
            </a:r>
            <a:r>
              <a:rPr lang="ru-RU" sz="1400" b="1" dirty="0" smtClean="0">
                <a:latin typeface="Times New Roman" panose="02020603050405020304" pitchFamily="18" charset="0"/>
                <a:cs typeface="Times New Roman" panose="02020603050405020304" pitchFamily="18" charset="0"/>
              </a:rPr>
              <a:t>лесным». Реальность </a:t>
            </a:r>
            <a:r>
              <a:rPr lang="ru-RU" sz="1400" b="1" dirty="0">
                <a:latin typeface="Times New Roman" panose="02020603050405020304" pitchFamily="18" charset="0"/>
                <a:cs typeface="Times New Roman" panose="02020603050405020304" pitchFamily="18" charset="0"/>
              </a:rPr>
              <a:t>русской периферии формировала начальные представления автора о красоте, мире и месте человека в нём. Сам Гранин утверждал, что родиной писателя непременно является детство, поэтому истоки его творческого реализма стоит искать именно здесь – в Поволжье.</a:t>
            </a:r>
            <a:endParaRPr lang="ru-RU" sz="1400" b="1" dirty="0" smtClean="0">
              <a:latin typeface="Times New Roman" panose="02020603050405020304" pitchFamily="18" charset="0"/>
              <a:cs typeface="Times New Roman" panose="02020603050405020304" pitchFamily="18" charset="0"/>
            </a:endParaRPr>
          </a:p>
          <a:p>
            <a:pPr algn="just"/>
            <a:endParaRPr lang="ru-RU" sz="1600" b="1" dirty="0">
              <a:latin typeface="Times New Roman" panose="02020603050405020304" pitchFamily="18" charset="0"/>
              <a:cs typeface="Times New Roman" panose="02020603050405020304" pitchFamily="18" charset="0"/>
            </a:endParaRPr>
          </a:p>
        </p:txBody>
      </p:sp>
      <p:sp>
        <p:nvSpPr>
          <p:cNvPr id="6" name="Табличка 5"/>
          <p:cNvSpPr/>
          <p:nvPr/>
        </p:nvSpPr>
        <p:spPr>
          <a:xfrm>
            <a:off x="2531717" y="1043306"/>
            <a:ext cx="5901557" cy="1039589"/>
          </a:xfrm>
          <a:prstGeom prst="plaque">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«Какая трудная штука - жизнь, если заниматься ею всерьёз. Мне достались времена трагические, весьма исторические, главное же, от них осталось сокровенное чувство счастья - уцелел</a:t>
            </a:r>
            <a:r>
              <a:rPr lang="ru-RU" sz="1400" b="1" dirty="0" smtClean="0">
                <a:solidFill>
                  <a:schemeClr val="tx1"/>
                </a:solidFill>
                <a:latin typeface="Times New Roman" panose="02020603050405020304" pitchFamily="18" charset="0"/>
                <a:cs typeface="Times New Roman" panose="02020603050405020304" pitchFamily="18" charset="0"/>
              </a:rPr>
              <a:t>».                                         Даниил Гранин                                                 </a:t>
            </a:r>
            <a:endParaRPr lang="ru-RU" sz="1400" b="1" dirty="0">
              <a:solidFill>
                <a:schemeClr val="tx1"/>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125" y="1267690"/>
            <a:ext cx="1809428" cy="2709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50376" y="4331152"/>
            <a:ext cx="8420668"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Перебравшись чуть позже с семьёй в Ленинград, будущий писатель поступает в Политехнический институт. Он тогда ещё не задумывается всерьёз о литературе, однако к концу обучения неожиданно для себя создаёт первое произведение – повесть о польско-французском революционере Ярославе Домбровском. Этот факт обусловил творческую тенденцию к созданию документально-биографических произведений, которым Даниил Александрович уделял особое внимание на поздних этапах творческого пути. Однако сама повесть тогда не понравилась автору, поскольку, по его словам, он писал о том, чего сам не видел</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Написанное казалось безобразным, жалким, но остановиться я не мог».</a:t>
            </a:r>
          </a:p>
        </p:txBody>
      </p:sp>
    </p:spTree>
    <p:extLst>
      <p:ext uri="{BB962C8B-B14F-4D97-AF65-F5344CB8AC3E}">
        <p14:creationId xmlns:p14="http://schemas.microsoft.com/office/powerpoint/2010/main" val="404965429"/>
      </p:ext>
    </p:extLst>
  </p:cSld>
  <p:clrMapOvr>
    <a:masterClrMapping/>
  </p:clrMapOvr>
  <p:transition spd="med">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1065" y="-7980"/>
            <a:ext cx="9132935" cy="6858000"/>
          </a:xfrm>
          <a:prstGeom prst="rect">
            <a:avLst/>
          </a:prstGeom>
        </p:spPr>
      </p:pic>
      <p:pic>
        <p:nvPicPr>
          <p:cNvPr id="2" name="Рисунок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1194" y="1894183"/>
            <a:ext cx="997029" cy="1547485"/>
          </a:xfrm>
          <a:prstGeom prst="rect">
            <a:avLst/>
          </a:prstGeom>
          <a:scene3d>
            <a:camera prst="orthographicFront"/>
            <a:lightRig rig="threePt" dir="t"/>
          </a:scene3d>
          <a:sp3d>
            <a:bevelT prst="angle"/>
          </a:sp3d>
        </p:spPr>
      </p:pic>
      <p:sp>
        <p:nvSpPr>
          <p:cNvPr id="3" name="Табличка 2"/>
          <p:cNvSpPr/>
          <p:nvPr/>
        </p:nvSpPr>
        <p:spPr>
          <a:xfrm>
            <a:off x="1588533" y="1919436"/>
            <a:ext cx="3808477" cy="9863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Собрание сочинений. В 5 т. Т. 1. Иду на грозу. Повести / Д. А. Гранин. – Ленинград, 1989. – 592 с.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31605" y="1894183"/>
            <a:ext cx="3125337" cy="1169551"/>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just"/>
            <a:r>
              <a:rPr lang="ru-RU" sz="1400" b="1" i="1" dirty="0" smtClean="0">
                <a:latin typeface="Times New Roman" panose="02020603050405020304" pitchFamily="18" charset="0"/>
                <a:cs typeface="Times New Roman" panose="02020603050405020304" pitchFamily="18" charset="0"/>
              </a:rPr>
              <a:t>Первый том содержит «Автобиографию» автора,  роман «Иду на грозу» и повести «Место для памятника», «Кто-то должен» и «Эта странная жизнь».</a:t>
            </a:r>
            <a:endParaRPr lang="ru-RU" sz="1400" b="1" i="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256" y="3622482"/>
            <a:ext cx="1018621" cy="1545229"/>
          </a:xfrm>
          <a:prstGeom prst="rect">
            <a:avLst/>
          </a:prstGeom>
        </p:spPr>
      </p:pic>
      <p:sp>
        <p:nvSpPr>
          <p:cNvPr id="10" name="Табличка 9"/>
          <p:cNvSpPr/>
          <p:nvPr/>
        </p:nvSpPr>
        <p:spPr>
          <a:xfrm>
            <a:off x="1633823" y="3551526"/>
            <a:ext cx="3717899" cy="933064"/>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Собрание сочинений. В 5 т. Т. 2. Повести и рассказы. Путешествия / Д. А. Гранин. – Ленинград, 1989. – 536 с.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662022" y="3189094"/>
            <a:ext cx="3140784" cy="2031325"/>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just"/>
            <a:r>
              <a:rPr lang="ru-RU" sz="1400" b="1" i="1" dirty="0" smtClean="0">
                <a:latin typeface="Times New Roman" panose="02020603050405020304" pitchFamily="18" charset="0"/>
                <a:cs typeface="Times New Roman" panose="02020603050405020304" pitchFamily="18" charset="0"/>
              </a:rPr>
              <a:t>Во второй том включены повести и рассказы – «Дождь в чужом городе», «Ты взвешен на весах…», «Собственное мнение», «Первый посетитель», «Обратный билет» и «Чужой дневник», а также циклы путевой прозы – «Месяц вверх ногами», «Прекрасная </a:t>
            </a:r>
            <a:r>
              <a:rPr lang="ru-RU" sz="1400" b="1" i="1" dirty="0" err="1" smtClean="0">
                <a:latin typeface="Times New Roman" panose="02020603050405020304" pitchFamily="18" charset="0"/>
                <a:cs typeface="Times New Roman" panose="02020603050405020304" pitchFamily="18" charset="0"/>
              </a:rPr>
              <a:t>Ута</a:t>
            </a:r>
            <a:r>
              <a:rPr lang="ru-RU" sz="1400" b="1" i="1" dirty="0" smtClean="0">
                <a:latin typeface="Times New Roman" panose="02020603050405020304" pitchFamily="18" charset="0"/>
                <a:cs typeface="Times New Roman" panose="02020603050405020304" pitchFamily="18" charset="0"/>
              </a:rPr>
              <a:t>», «Сад камней» и другие.</a:t>
            </a:r>
            <a:endParaRPr lang="ru-RU" sz="1400" b="1" i="1" dirty="0">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341194" y="170597"/>
            <a:ext cx="8461612" cy="1598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ru-RU" sz="1400" b="1" dirty="0">
                <a:latin typeface="Times New Roman" panose="02020603050405020304" pitchFamily="18" charset="0"/>
                <a:cs typeface="Times New Roman" panose="02020603050405020304" pitchFamily="18" charset="0"/>
              </a:rPr>
              <a:t>В годы войны, будучи в Ленинграде, Гранин сперва трудился на Кировском заводе, позже, добившись снятия с него «брони», ушёл на </a:t>
            </a:r>
            <a:r>
              <a:rPr lang="ru-RU" sz="1400" b="1" dirty="0" smtClean="0">
                <a:latin typeface="Times New Roman" panose="02020603050405020304" pitchFamily="18" charset="0"/>
                <a:cs typeface="Times New Roman" panose="02020603050405020304" pitchFamily="18" charset="0"/>
              </a:rPr>
              <a:t>фронт </a:t>
            </a:r>
            <a:r>
              <a:rPr lang="ru-RU" sz="1400" b="1" dirty="0">
                <a:latin typeface="Times New Roman" panose="02020603050405020304" pitchFamily="18" charset="0"/>
                <a:cs typeface="Times New Roman" panose="02020603050405020304" pitchFamily="18" charset="0"/>
              </a:rPr>
              <a:t>добровольцем в составе народного ополчения завода. Воевал на Ленинградском и Прибалтийском фронтах, затем был откомандирован в Ульяновское танковое училище. Закончил войну в Восточной Пруссии командиром роты тяжелых танков</a:t>
            </a:r>
            <a:r>
              <a:rPr lang="ru-RU" sz="1400" b="1" dirty="0" smtClean="0">
                <a:latin typeface="Times New Roman" panose="02020603050405020304" pitchFamily="18" charset="0"/>
                <a:cs typeface="Times New Roman" panose="02020603050405020304" pitchFamily="18" charset="0"/>
              </a:rPr>
              <a:t>. Война </a:t>
            </a:r>
            <a:r>
              <a:rPr lang="ru-RU" sz="1400" b="1" dirty="0">
                <a:latin typeface="Times New Roman" panose="02020603050405020304" pitchFamily="18" charset="0"/>
                <a:cs typeface="Times New Roman" panose="02020603050405020304" pitchFamily="18" charset="0"/>
              </a:rPr>
              <a:t>произвела глубокое впечатление на автора, она, как он утверждал, научила его любви и братству. Однако к военной тематике он обращается позже.</a:t>
            </a:r>
          </a:p>
        </p:txBody>
      </p:sp>
      <p:pic>
        <p:nvPicPr>
          <p:cNvPr id="9" name="Рисунок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1259" y="4650533"/>
            <a:ext cx="1573688" cy="2098251"/>
          </a:xfrm>
          <a:prstGeom prst="rect">
            <a:avLst/>
          </a:prstGeom>
        </p:spPr>
      </p:pic>
      <p:sp useBgFill="1">
        <p:nvSpPr>
          <p:cNvPr id="13" name="TextBox 12"/>
          <p:cNvSpPr txBox="1"/>
          <p:nvPr/>
        </p:nvSpPr>
        <p:spPr>
          <a:xfrm>
            <a:off x="3492566" y="6397326"/>
            <a:ext cx="2158868" cy="307777"/>
          </a:xfrm>
          <a:prstGeom prst="rect">
            <a:avLst/>
          </a:prstGeom>
        </p:spPr>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rPr>
              <a:t>Д. Гранин в годы войны</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008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1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1792"/>
            <a:ext cx="9159809" cy="6858001"/>
          </a:xfrm>
          <a:prstGeom prst="rect">
            <a:avLst/>
          </a:prstGeom>
        </p:spPr>
      </p:pic>
      <p:pic>
        <p:nvPicPr>
          <p:cNvPr id="6" name="Рисунок 5"/>
          <p:cNvPicPr>
            <a:picLocks noChangeAspect="1"/>
          </p:cNvPicPr>
          <p:nvPr/>
        </p:nvPicPr>
        <p:blipFill>
          <a:blip r:embed="rId4" cstate="print"/>
          <a:stretch>
            <a:fillRect/>
          </a:stretch>
        </p:blipFill>
        <p:spPr>
          <a:xfrm>
            <a:off x="5669163" y="278701"/>
            <a:ext cx="3140029" cy="2266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002067" y="2823804"/>
            <a:ext cx="4815424" cy="2031325"/>
          </a:xfrm>
          <a:prstGeom prst="rect">
            <a:avLst/>
          </a:prstGeom>
          <a:solidFill>
            <a:schemeClr val="accent1">
              <a:lumMod val="20000"/>
              <a:lumOff val="80000"/>
            </a:schemeClr>
          </a:solidFill>
        </p:spPr>
        <p:txBody>
          <a:bodyPr wrap="square" rtlCol="0">
            <a:spAutoFit/>
          </a:bodyPr>
          <a:lstStyle/>
          <a:p>
            <a:pPr lvl="0" algn="just"/>
            <a:r>
              <a:rPr lang="ru-RU" sz="1400" b="1" dirty="0">
                <a:solidFill>
                  <a:srgbClr val="000000"/>
                </a:solidFill>
                <a:latin typeface="Times New Roman" panose="02020603050405020304" pitchFamily="18" charset="0"/>
                <a:cs typeface="Times New Roman" panose="02020603050405020304" pitchFamily="18" charset="0"/>
              </a:rPr>
              <a:t>В 1949-м в издании «Звезда» был опубликован первый рассказ писателя, который носил название «Вариант второй». Тогдашняя жизнь писателя наложила отпечаток на специфику этого произведения. Работая в Ленэнерго, он создаёт повествование об аспирантах «</a:t>
            </a:r>
            <a:r>
              <a:rPr lang="ru-RU" sz="1400" b="1" dirty="0" err="1">
                <a:solidFill>
                  <a:srgbClr val="000000"/>
                </a:solidFill>
                <a:latin typeface="Times New Roman" panose="02020603050405020304" pitchFamily="18" charset="0"/>
                <a:cs typeface="Times New Roman" panose="02020603050405020304" pitchFamily="18" charset="0"/>
              </a:rPr>
              <a:t>политеха</a:t>
            </a:r>
            <a:r>
              <a:rPr lang="ru-RU" sz="1400" b="1" dirty="0">
                <a:solidFill>
                  <a:srgbClr val="000000"/>
                </a:solidFill>
                <a:latin typeface="Times New Roman" panose="02020603050405020304" pitchFamily="18" charset="0"/>
                <a:cs typeface="Times New Roman" panose="02020603050405020304" pitchFamily="18" charset="0"/>
              </a:rPr>
              <a:t>» и впервые воплощает в жизнь свою творческую философию – брать за основу сюжета лишь переживания и проблемы, взятые лишь из реальной жизни, и искать романтизм в трудовой повседневности. </a:t>
            </a:r>
            <a:endParaRPr lang="ru-RU" sz="1400" b="1" dirty="0">
              <a:solidFill>
                <a:prstClr val="black"/>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902" y="2012700"/>
            <a:ext cx="3526469" cy="2242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216427" y="278701"/>
            <a:ext cx="5236309" cy="137447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600" b="1" dirty="0" smtClean="0">
              <a:solidFill>
                <a:schemeClr val="tx1"/>
              </a:solidFill>
              <a:latin typeface="Times New Roman" panose="02020603050405020304" pitchFamily="18" charset="0"/>
              <a:cs typeface="Times New Roman" panose="02020603050405020304" pitchFamily="18" charset="0"/>
            </a:endParaRPr>
          </a:p>
          <a:p>
            <a:pPr algn="just"/>
            <a:r>
              <a:rPr lang="ru-RU" sz="1400" b="1" dirty="0" smtClean="0">
                <a:solidFill>
                  <a:schemeClr val="tx1"/>
                </a:solidFill>
                <a:latin typeface="Times New Roman" panose="02020603050405020304" pitchFamily="18" charset="0"/>
                <a:cs typeface="Times New Roman" panose="02020603050405020304" pitchFamily="18" charset="0"/>
              </a:rPr>
              <a:t>После </a:t>
            </a:r>
            <a:r>
              <a:rPr lang="ru-RU" sz="1400" b="1" dirty="0">
                <a:solidFill>
                  <a:schemeClr val="tx1"/>
                </a:solidFill>
                <a:latin typeface="Times New Roman" panose="02020603050405020304" pitchFamily="18" charset="0"/>
                <a:cs typeface="Times New Roman" panose="02020603050405020304" pitchFamily="18" charset="0"/>
              </a:rPr>
              <a:t>окончания </a:t>
            </a:r>
            <a:r>
              <a:rPr lang="ru-RU" sz="1400" b="1" dirty="0" smtClean="0">
                <a:solidFill>
                  <a:schemeClr val="tx1"/>
                </a:solidFill>
                <a:latin typeface="Times New Roman" panose="02020603050405020304" pitchFamily="18" charset="0"/>
                <a:cs typeface="Times New Roman" panose="02020603050405020304" pitchFamily="18" charset="0"/>
              </a:rPr>
              <a:t>войны Гранин </a:t>
            </a:r>
            <a:r>
              <a:rPr lang="ru-RU" sz="1400" b="1" dirty="0">
                <a:solidFill>
                  <a:schemeClr val="tx1"/>
                </a:solidFill>
                <a:latin typeface="Times New Roman" panose="02020603050405020304" pitchFamily="18" charset="0"/>
                <a:cs typeface="Times New Roman" panose="02020603050405020304" pitchFamily="18" charset="0"/>
              </a:rPr>
              <a:t>работал в "Ленэнерго", участвовал в восстановлении энергетического хозяйства Ленинграда после блокады. Также учился в аспирантуре при Ленинградском политехническом институте, опубликовал несколько статей по электротехнике.</a:t>
            </a:r>
          </a:p>
          <a:p>
            <a:pPr algn="just"/>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902" y="4466520"/>
            <a:ext cx="1364605" cy="1866041"/>
          </a:xfrm>
          <a:prstGeom prst="rect">
            <a:avLst/>
          </a:prstGeom>
          <a:ln>
            <a:noFill/>
          </a:ln>
          <a:effectLst>
            <a:outerShdw blurRad="292100" dist="139700" dir="2700000" algn="tl" rotWithShape="0">
              <a:srgbClr val="333333">
                <a:alpha val="65000"/>
              </a:srgbClr>
            </a:outerShdw>
          </a:effectLst>
        </p:spPr>
      </p:pic>
      <p:sp>
        <p:nvSpPr>
          <p:cNvPr id="9" name="Табличка 8"/>
          <p:cNvSpPr/>
          <p:nvPr/>
        </p:nvSpPr>
        <p:spPr>
          <a:xfrm>
            <a:off x="1685506" y="5336004"/>
            <a:ext cx="3609825" cy="1057759"/>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Собрание сочинений. В 5 т. Т. 3. Зубр. Повести и рассказы / Д. А. Гранин. – Ленинград, 1989. – 656 с.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452736" y="5399540"/>
            <a:ext cx="3513860" cy="954107"/>
          </a:xfrm>
          <a:prstGeom prst="rect">
            <a:avLst/>
          </a:prstGeom>
          <a:solidFill>
            <a:schemeClr val="bg2"/>
          </a:solidFill>
          <a:ln>
            <a:noFill/>
          </a:ln>
        </p:spPr>
        <p:txBody>
          <a:bodyPr wrap="square" rtlCol="0">
            <a:spAutoFit/>
          </a:bodyPr>
          <a:lstStyle/>
          <a:p>
            <a:pPr algn="just"/>
            <a:r>
              <a:rPr lang="ru-RU" sz="1400" b="1" i="1" dirty="0" smtClean="0">
                <a:latin typeface="Times New Roman" panose="02020603050405020304" pitchFamily="18" charset="0"/>
                <a:cs typeface="Times New Roman" panose="02020603050405020304" pitchFamily="18" charset="0"/>
              </a:rPr>
              <a:t>Том содержит повести «Зубр», «Наш комбат», «Клавдия </a:t>
            </a:r>
            <a:r>
              <a:rPr lang="ru-RU" sz="1400" b="1" i="1" dirty="0" err="1" smtClean="0">
                <a:latin typeface="Times New Roman" panose="02020603050405020304" pitchFamily="18" charset="0"/>
                <a:cs typeface="Times New Roman" panose="02020603050405020304" pitchFamily="18" charset="0"/>
              </a:rPr>
              <a:t>Вилор</a:t>
            </a:r>
            <a:r>
              <a:rPr lang="ru-RU" sz="1400" b="1" i="1" dirty="0" smtClean="0">
                <a:latin typeface="Times New Roman" panose="02020603050405020304" pitchFamily="18" charset="0"/>
                <a:cs typeface="Times New Roman" panose="02020603050405020304" pitchFamily="18" charset="0"/>
              </a:rPr>
              <a:t>» и другие, а также цикл рассказов «Молодая война» и «Запретная глава»</a:t>
            </a:r>
            <a:endParaRPr lang="ru-RU" sz="1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55538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 y="0"/>
            <a:ext cx="9143999" cy="6858000"/>
          </a:xfrm>
          <a:prstGeom prst="rect">
            <a:avLst/>
          </a:prstGeom>
          <a:effectLst>
            <a:outerShdw blurRad="50800" dist="50800" dir="5400000" algn="ctr" rotWithShape="0">
              <a:srgbClr val="000000"/>
            </a:outerShdw>
          </a:effectLst>
        </p:spPr>
      </p:pic>
      <p:sp>
        <p:nvSpPr>
          <p:cNvPr id="2" name="Прямоугольник 1"/>
          <p:cNvSpPr/>
          <p:nvPr/>
        </p:nvSpPr>
        <p:spPr>
          <a:xfrm>
            <a:off x="832344" y="2162118"/>
            <a:ext cx="7478973" cy="1477328"/>
          </a:xfrm>
          <a:prstGeom prst="rect">
            <a:avLst/>
          </a:prstGeom>
        </p:spPr>
        <p:txBody>
          <a:bodyPr wrap="square">
            <a:spAutoFit/>
          </a:bodyPr>
          <a:lstStyle/>
          <a:p>
            <a:endParaRPr lang="ru-RU" dirty="0"/>
          </a:p>
          <a:p>
            <a:endParaRPr lang="ru-RU" dirty="0" smtClean="0"/>
          </a:p>
          <a:p>
            <a:endParaRPr lang="ru-RU" dirty="0"/>
          </a:p>
          <a:p>
            <a:endParaRPr lang="ru-RU" dirty="0" smtClean="0"/>
          </a:p>
          <a:p>
            <a:endParaRPr lang="ru-RU" dirty="0"/>
          </a:p>
        </p:txBody>
      </p:sp>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60129">
            <a:off x="563076" y="355496"/>
            <a:ext cx="1637355" cy="2166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864575" y="338399"/>
            <a:ext cx="4981433" cy="1169551"/>
          </a:xfrm>
          <a:prstGeom prst="rect">
            <a:avLst/>
          </a:prstGeom>
          <a:solidFill>
            <a:schemeClr val="accent1">
              <a:lumMod val="20000"/>
              <a:lumOff val="80000"/>
            </a:schemeClr>
          </a:solidFill>
          <a:ln>
            <a:solidFill>
              <a:srgbClr val="002060"/>
            </a:solidFill>
          </a:ln>
        </p:spPr>
        <p:txBody>
          <a:bodyPr wrap="square" rtlCol="0">
            <a:spAutoFit/>
          </a:bodyPr>
          <a:lstStyle/>
          <a:p>
            <a:pPr algn="just">
              <a:tabLst>
                <a:tab pos="1528763" algn="l"/>
              </a:tabLst>
            </a:pPr>
            <a:r>
              <a:rPr lang="ru-RU" sz="1400" b="1" dirty="0">
                <a:latin typeface="Times New Roman" panose="02020603050405020304" pitchFamily="18" charset="0"/>
                <a:cs typeface="Times New Roman" panose="02020603050405020304" pitchFamily="18" charset="0"/>
              </a:rPr>
              <a:t>Чуть позже выходят произведения «Спор через океан» и «Искатели», которые также были выдержаны в духе реализма и научно-технической поэтичности. Именно роман «Искатели» и принёс писателю широкую известность. </a:t>
            </a:r>
            <a:endParaRPr lang="ru-RU" sz="1400" dirty="0"/>
          </a:p>
        </p:txBody>
      </p:sp>
      <p:sp>
        <p:nvSpPr>
          <p:cNvPr id="8" name="TextBox 7"/>
          <p:cNvSpPr txBox="1"/>
          <p:nvPr/>
        </p:nvSpPr>
        <p:spPr>
          <a:xfrm>
            <a:off x="113763" y="4121332"/>
            <a:ext cx="4591987" cy="1600438"/>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Оказавшись в Союзе писателей, Гранин знакомится с тогдашними прозаиками и поэтами: К</a:t>
            </a:r>
            <a:r>
              <a:rPr lang="ru-RU" sz="1400" b="1" dirty="0" smtClean="0">
                <a:latin typeface="Times New Roman" panose="02020603050405020304" pitchFamily="18" charset="0"/>
                <a:cs typeface="Times New Roman" panose="02020603050405020304" pitchFamily="18" charset="0"/>
              </a:rPr>
              <a:t>. Паустовским</a:t>
            </a:r>
            <a:r>
              <a:rPr lang="ru-RU" sz="1400" b="1" dirty="0">
                <a:latin typeface="Times New Roman" panose="02020603050405020304" pitchFamily="18" charset="0"/>
                <a:cs typeface="Times New Roman" panose="02020603050405020304" pitchFamily="18" charset="0"/>
              </a:rPr>
              <a:t>, А. </a:t>
            </a:r>
            <a:r>
              <a:rPr lang="ru-RU" sz="1400" b="1" dirty="0" err="1">
                <a:latin typeface="Times New Roman" panose="02020603050405020304" pitchFamily="18" charset="0"/>
                <a:cs typeface="Times New Roman" panose="02020603050405020304" pitchFamily="18" charset="0"/>
              </a:rPr>
              <a:t>Чивилихиным</a:t>
            </a:r>
            <a:r>
              <a:rPr lang="ru-RU" sz="1400" b="1" dirty="0">
                <a:latin typeface="Times New Roman" panose="02020603050405020304" pitchFamily="18" charset="0"/>
                <a:cs typeface="Times New Roman" panose="02020603050405020304" pitchFamily="18" charset="0"/>
              </a:rPr>
              <a:t>, М. Дудиным. По словам писателя, ему также посчастливилось застать ещё живыми Е. Шварца, А. Ахматову, О. </a:t>
            </a:r>
            <a:r>
              <a:rPr lang="ru-RU" sz="1400" b="1" dirty="0" err="1">
                <a:latin typeface="Times New Roman" panose="02020603050405020304" pitchFamily="18" charset="0"/>
                <a:cs typeface="Times New Roman" panose="02020603050405020304" pitchFamily="18" charset="0"/>
              </a:rPr>
              <a:t>Берггольц</a:t>
            </a:r>
            <a:r>
              <a:rPr lang="ru-RU" sz="1400" b="1" dirty="0">
                <a:latin typeface="Times New Roman" panose="02020603050405020304" pitchFamily="18" charset="0"/>
                <a:cs typeface="Times New Roman" panose="02020603050405020304" pitchFamily="18" charset="0"/>
              </a:rPr>
              <a:t>. Все эти литераторы в разной степени формируют его как начинающего литератора.</a:t>
            </a:r>
          </a:p>
        </p:txBody>
      </p:sp>
      <p:sp>
        <p:nvSpPr>
          <p:cNvPr id="10" name="Табличка 9"/>
          <p:cNvSpPr/>
          <p:nvPr/>
        </p:nvSpPr>
        <p:spPr>
          <a:xfrm>
            <a:off x="4423887" y="5821176"/>
            <a:ext cx="4422122" cy="805942"/>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Собрание сочинений. В 5 т. Т. 5. Искатели. Повести и рассказы / Д. А. Гранин. – Ленинград, 1989. – 509 с.  </a:t>
            </a:r>
            <a:endParaRPr lang="ru-RU" sz="1400" b="1" dirty="0">
              <a:solidFill>
                <a:schemeClr val="tx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19682" y="3839380"/>
            <a:ext cx="1327666" cy="1928557"/>
          </a:xfrm>
          <a:prstGeom prst="rect">
            <a:avLst/>
          </a:prstGeom>
        </p:spPr>
      </p:pic>
      <p:sp>
        <p:nvSpPr>
          <p:cNvPr id="12" name="TextBox 11"/>
          <p:cNvSpPr txBox="1"/>
          <p:nvPr/>
        </p:nvSpPr>
        <p:spPr>
          <a:xfrm>
            <a:off x="6218783" y="4444498"/>
            <a:ext cx="2755481" cy="954107"/>
          </a:xfrm>
          <a:prstGeom prst="rect">
            <a:avLst/>
          </a:prstGeom>
          <a:solidFill>
            <a:schemeClr val="accent1">
              <a:lumMod val="20000"/>
              <a:lumOff val="80000"/>
            </a:schemeClr>
          </a:solidFill>
        </p:spPr>
        <p:txBody>
          <a:bodyPr wrap="square" rtlCol="0">
            <a:spAutoFit/>
          </a:bodyPr>
          <a:lstStyle/>
          <a:p>
            <a:pPr algn="just"/>
            <a:r>
              <a:rPr lang="ru-RU" sz="1400" b="1" i="1" dirty="0" smtClean="0">
                <a:latin typeface="Times New Roman" panose="02020603050405020304" pitchFamily="18" charset="0"/>
                <a:cs typeface="Times New Roman" panose="02020603050405020304" pitchFamily="18" charset="0"/>
              </a:rPr>
              <a:t>В пятый включены ранний роман «Искатели», а так же повести, рассказы, эссе разных лет.  </a:t>
            </a:r>
            <a:endParaRPr lang="ru-RU" sz="1400" b="1" i="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80085" y="1640450"/>
            <a:ext cx="1805641" cy="224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86722" y="1662620"/>
            <a:ext cx="1402283" cy="1999646"/>
          </a:xfrm>
          <a:prstGeom prst="rect">
            <a:avLst/>
          </a:prstGeom>
          <a:ln>
            <a:noFill/>
          </a:ln>
          <a:effectLst>
            <a:outerShdw blurRad="292100" dist="139700" dir="2700000" algn="tl" rotWithShape="0">
              <a:srgbClr val="333333">
                <a:alpha val="65000"/>
              </a:srgbClr>
            </a:outerShdw>
          </a:effectLst>
        </p:spPr>
      </p:pic>
      <p:sp>
        <p:nvSpPr>
          <p:cNvPr id="14" name="Табличка 13"/>
          <p:cNvSpPr/>
          <p:nvPr/>
        </p:nvSpPr>
        <p:spPr>
          <a:xfrm>
            <a:off x="5360276" y="1730307"/>
            <a:ext cx="3693665" cy="924613"/>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Собрание сочинений. В 5 т. Т. 4. Картина. Повести / Д. А. Гранин. – Ленинград, 1989. – 509 с.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462322" y="2768857"/>
            <a:ext cx="3465973" cy="954107"/>
          </a:xfrm>
          <a:prstGeom prst="rect">
            <a:avLst/>
          </a:prstGeom>
          <a:solidFill>
            <a:schemeClr val="bg2"/>
          </a:solidFill>
          <a:ln>
            <a:noFill/>
          </a:ln>
        </p:spPr>
        <p:txBody>
          <a:bodyPr wrap="square" rtlCol="0">
            <a:spAutoFit/>
          </a:bodyPr>
          <a:lstStyle/>
          <a:p>
            <a:pPr algn="just"/>
            <a:r>
              <a:rPr lang="ru-RU" sz="1400" b="1" i="1" dirty="0" smtClean="0">
                <a:latin typeface="Times New Roman" panose="02020603050405020304" pitchFamily="18" charset="0"/>
                <a:cs typeface="Times New Roman" panose="02020603050405020304" pitchFamily="18" charset="0"/>
              </a:rPr>
              <a:t>В четвертый том включены роман «Картина», а так же повести «Однофамилец» и «Повесть об одном ученом и императоре»</a:t>
            </a:r>
            <a:endParaRPr lang="ru-RU" sz="1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8040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duotone>
              <a:schemeClr val="accent3">
                <a:shade val="45000"/>
                <a:satMod val="135000"/>
              </a:schemeClr>
              <a:prstClr val="white"/>
            </a:duotone>
          </a:blip>
          <a:stretch>
            <a:fillRect/>
          </a:stretch>
        </p:blipFill>
        <p:spPr>
          <a:xfrm>
            <a:off x="0" y="0"/>
            <a:ext cx="9110150" cy="6858000"/>
          </a:xfrm>
          <a:prstGeom prst="rect">
            <a:avLst/>
          </a:prstGeom>
        </p:spPr>
      </p:pic>
      <p:sp>
        <p:nvSpPr>
          <p:cNvPr id="5" name="TextBox 4"/>
          <p:cNvSpPr txBox="1"/>
          <p:nvPr/>
        </p:nvSpPr>
        <p:spPr>
          <a:xfrm>
            <a:off x="139459" y="4101548"/>
            <a:ext cx="8836072" cy="2246769"/>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В </a:t>
            </a:r>
            <a:r>
              <a:rPr lang="ru-RU" sz="1400" b="1" dirty="0">
                <a:latin typeface="Times New Roman" panose="02020603050405020304" pitchFamily="18" charset="0"/>
                <a:cs typeface="Times New Roman" panose="02020603050405020304" pitchFamily="18" charset="0"/>
              </a:rPr>
              <a:t>середине 50-х годов в жизни страны произошли изменения, значительно повлиявшие на творчество Даниила Гранина. Самым главным из них оказался XX съезд КПСС, в ходе которого была произведена переоценка личности И. Сталина. На писателя это произвело огромное впечатление. Именно тогда  впервые появляется идея обратиться к военной теме с целью заставить себя и читателя взглянуть по-иному на недавние трагические события, избавиться от пафосного казённого стиля и показать войну со всеми её ошибками и несправедливостями. Вместе с тем, этот авторский замысел был реализован значительно позже</a:t>
            </a:r>
            <a:r>
              <a:rPr lang="ru-RU" sz="1400" b="1" dirty="0" smtClean="0">
                <a:latin typeface="Times New Roman" panose="02020603050405020304" pitchFamily="18" charset="0"/>
                <a:cs typeface="Times New Roman" panose="02020603050405020304" pitchFamily="18" charset="0"/>
              </a:rPr>
              <a:t>. В </a:t>
            </a:r>
            <a:r>
              <a:rPr lang="ru-RU" sz="1400" b="1" dirty="0">
                <a:latin typeface="Times New Roman" panose="02020603050405020304" pitchFamily="18" charset="0"/>
                <a:cs typeface="Times New Roman" panose="02020603050405020304" pitchFamily="18" charset="0"/>
              </a:rPr>
              <a:t>числе первых военных произведений оказалась книга «Пленные» (1967), а в 1977 году увидела свет «Блокадная книга» – документальное произведение, созданное Даниилом </a:t>
            </a:r>
            <a:r>
              <a:rPr lang="ru-RU" sz="1400" b="1" dirty="0" err="1">
                <a:latin typeface="Times New Roman" panose="02020603050405020304" pitchFamily="18" charset="0"/>
                <a:cs typeface="Times New Roman" panose="02020603050405020304" pitchFamily="18" charset="0"/>
              </a:rPr>
              <a:t>Граниным</a:t>
            </a:r>
            <a:r>
              <a:rPr lang="ru-RU" sz="1400" b="1" dirty="0">
                <a:latin typeface="Times New Roman" panose="02020603050405020304" pitchFamily="18" charset="0"/>
                <a:cs typeface="Times New Roman" panose="02020603050405020304" pitchFamily="18" charset="0"/>
              </a:rPr>
              <a:t> совместно с Алесем Адамовичем. «Иной взгляд» удался – книга была запрещена, а опубликована без купюр лишь в 1984.</a:t>
            </a:r>
          </a:p>
        </p:txBody>
      </p:sp>
      <p:pic>
        <p:nvPicPr>
          <p:cNvPr id="7" name="Рисунок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59" y="171248"/>
            <a:ext cx="2120022" cy="1436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2580549" y="201110"/>
            <a:ext cx="2933147"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Писатели Даниил Гранин </a:t>
            </a:r>
            <a:r>
              <a:rPr lang="ru-RU" sz="1400" b="1" dirty="0" smtClean="0">
                <a:latin typeface="Times New Roman" panose="02020603050405020304" pitchFamily="18" charset="0"/>
                <a:cs typeface="Times New Roman" panose="02020603050405020304" pitchFamily="18" charset="0"/>
              </a:rPr>
              <a:t>и </a:t>
            </a:r>
            <a:r>
              <a:rPr lang="ru-RU" sz="1400" b="1" dirty="0">
                <a:latin typeface="Times New Roman" panose="02020603050405020304" pitchFamily="18" charset="0"/>
                <a:cs typeface="Times New Roman" panose="02020603050405020304" pitchFamily="18" charset="0"/>
              </a:rPr>
              <a:t>Алесь Адамович </a:t>
            </a:r>
            <a:r>
              <a:rPr lang="ru-RU" sz="1400" b="1" dirty="0" smtClean="0">
                <a:latin typeface="Times New Roman" panose="02020603050405020304" pitchFamily="18" charset="0"/>
                <a:cs typeface="Times New Roman" panose="02020603050405020304" pitchFamily="18" charset="0"/>
              </a:rPr>
              <a:t>на </a:t>
            </a:r>
            <a:r>
              <a:rPr lang="ru-RU" sz="1400" b="1" dirty="0">
                <a:latin typeface="Times New Roman" panose="02020603050405020304" pitchFamily="18" charset="0"/>
                <a:cs typeface="Times New Roman" panose="02020603050405020304" pitchFamily="18" charset="0"/>
              </a:rPr>
              <a:t>встрече с ветеранами - участниками блокады Ленинграда.</a:t>
            </a:r>
          </a:p>
        </p:txBody>
      </p:sp>
      <p:pic>
        <p:nvPicPr>
          <p:cNvPr id="9" name="Рисунок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4684" y="1356327"/>
            <a:ext cx="2090662" cy="1546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842" y="2129146"/>
            <a:ext cx="2349854" cy="1548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8196" y="201110"/>
            <a:ext cx="1955142" cy="2451853"/>
          </a:xfrm>
          <a:prstGeom prst="rect">
            <a:avLst/>
          </a:prstGeom>
          <a:ln>
            <a:noFill/>
          </a:ln>
          <a:effectLst>
            <a:outerShdw blurRad="292100" dist="139700" dir="2700000" algn="tl" rotWithShape="0">
              <a:srgbClr val="333333">
                <a:alpha val="65000"/>
              </a:srgbClr>
            </a:outerShdw>
          </a:effectLst>
        </p:spPr>
      </p:pic>
      <p:sp>
        <p:nvSpPr>
          <p:cNvPr id="11" name="Табличка 10"/>
          <p:cNvSpPr/>
          <p:nvPr/>
        </p:nvSpPr>
        <p:spPr>
          <a:xfrm>
            <a:off x="5735821" y="2571810"/>
            <a:ext cx="3208482" cy="1115932"/>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Гранин, Д. А. Собрание сочинений. В 4 т. Т. 3. Повести. Рассказы. Эссе / Д. А. Гранин. – Ленинград, 1980. – 437 с.  </a:t>
            </a:r>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80496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0"/>
            <a:ext cx="9144000" cy="6832347"/>
          </a:xfrm>
          <a:prstGeom prst="rect">
            <a:avLst/>
          </a:prstGeom>
          <a:effectLst>
            <a:outerShdw blurRad="50800" dist="50800" dir="5400000" sx="8000" sy="8000" algn="ctr" rotWithShape="0">
              <a:srgbClr val="000000"/>
            </a:outerShdw>
          </a:effectLst>
        </p:spPr>
      </p:pic>
      <p:sp>
        <p:nvSpPr>
          <p:cNvPr id="2" name="Прямоугольник 1"/>
          <p:cNvSpPr/>
          <p:nvPr/>
        </p:nvSpPr>
        <p:spPr>
          <a:xfrm>
            <a:off x="390920" y="196083"/>
            <a:ext cx="8407021" cy="1384995"/>
          </a:xfrm>
          <a:prstGeom prst="rect">
            <a:avLst/>
          </a:prstGeom>
          <a:solidFill>
            <a:schemeClr val="tx2">
              <a:lumMod val="20000"/>
              <a:lumOff val="80000"/>
            </a:schemeClr>
          </a:solidFill>
          <a:ln>
            <a:solidFill>
              <a:srgbClr val="002060"/>
            </a:solidFill>
          </a:ln>
        </p:spPr>
        <p:txBody>
          <a:bodyPr wrap="square">
            <a:spAutoFit/>
          </a:bodyPr>
          <a:lstStyle/>
          <a:p>
            <a:pPr algn="just"/>
            <a:r>
              <a:rPr lang="ru-RU" sz="1400" b="1" dirty="0">
                <a:latin typeface="Times New Roman" panose="02020603050405020304" pitchFamily="18" charset="0"/>
                <a:cs typeface="Times New Roman" panose="02020603050405020304" pitchFamily="18" charset="0"/>
              </a:rPr>
              <a:t>С середины 50-х Даниил Гранин много путешествует. Это открывает новую страницу в его творчестве – освоение </a:t>
            </a:r>
            <a:r>
              <a:rPr lang="ru-RU" sz="1400" b="1" dirty="0" smtClean="0">
                <a:latin typeface="Times New Roman" panose="02020603050405020304" pitchFamily="18" charset="0"/>
                <a:cs typeface="Times New Roman" panose="02020603050405020304" pitchFamily="18" charset="0"/>
              </a:rPr>
              <a:t>жанра </a:t>
            </a:r>
            <a:r>
              <a:rPr lang="ru-RU" sz="1400" b="1" dirty="0">
                <a:latin typeface="Times New Roman" panose="02020603050405020304" pitchFamily="18" charset="0"/>
                <a:cs typeface="Times New Roman" panose="02020603050405020304" pitchFamily="18" charset="0"/>
              </a:rPr>
              <a:t>записок путешественника. В разные годы писатель посетил Кубу, Японию, Австралию, </a:t>
            </a:r>
            <a:r>
              <a:rPr lang="ru-RU" sz="1400" b="1" dirty="0" smtClean="0">
                <a:latin typeface="Times New Roman" panose="02020603050405020304" pitchFamily="18" charset="0"/>
                <a:cs typeface="Times New Roman" panose="02020603050405020304" pitchFamily="18" charset="0"/>
              </a:rPr>
              <a:t>США. В </a:t>
            </a:r>
            <a:r>
              <a:rPr lang="ru-RU" sz="1400" b="1" dirty="0">
                <a:latin typeface="Times New Roman" panose="02020603050405020304" pitchFamily="18" charset="0"/>
                <a:cs typeface="Times New Roman" panose="02020603050405020304" pitchFamily="18" charset="0"/>
              </a:rPr>
              <a:t>центре повествования традиционно находилось не описание событий, а фигура самого писателя и его личные впечатления. Результатом этих поездок стала публикация </a:t>
            </a:r>
            <a:r>
              <a:rPr lang="ru-RU" sz="1400" b="1" dirty="0" smtClean="0">
                <a:latin typeface="Times New Roman" panose="02020603050405020304" pitchFamily="18" charset="0"/>
                <a:cs typeface="Times New Roman" panose="02020603050405020304" pitchFamily="18" charset="0"/>
              </a:rPr>
              <a:t>произведений  </a:t>
            </a:r>
            <a:r>
              <a:rPr lang="ru-RU" sz="1400" b="1" dirty="0">
                <a:latin typeface="Times New Roman" panose="02020603050405020304" pitchFamily="18" charset="0"/>
                <a:cs typeface="Times New Roman" panose="02020603050405020304" pitchFamily="18" charset="0"/>
              </a:rPr>
              <a:t>«Остров молодых</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Месяц вверх ногами</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Церковь в Овере</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Сад камней» и </a:t>
            </a:r>
            <a:r>
              <a:rPr lang="ru-RU" sz="1400" b="1" dirty="0" smtClean="0">
                <a:latin typeface="Times New Roman" panose="02020603050405020304" pitchFamily="18" charset="0"/>
                <a:cs typeface="Times New Roman" panose="02020603050405020304" pitchFamily="18" charset="0"/>
              </a:rPr>
              <a:t>других.</a:t>
            </a:r>
            <a:endParaRPr lang="ru-RU" sz="1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926" y="1748329"/>
            <a:ext cx="3385885" cy="1972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463794" y="1708787"/>
            <a:ext cx="4326097" cy="2031325"/>
          </a:xfrm>
          <a:prstGeom prst="rect">
            <a:avLst/>
          </a:prstGeom>
          <a:solidFill>
            <a:schemeClr val="tx2">
              <a:lumMod val="20000"/>
              <a:lumOff val="80000"/>
            </a:schemeClr>
          </a:solidFill>
          <a:ln>
            <a:solidFill>
              <a:srgbClr val="00206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Последние три десятилетия в творчестве писателя отметились дальнейшим развитием документальной беллетристики. В 1987 году вышло произведение о Н. Тимофееве-Ростовском «Зубр», через четыре года – «Повесть об одном учёном и одном императоре» о судьбе Доминика </a:t>
            </a:r>
            <a:r>
              <a:rPr lang="ru-RU" sz="1400" b="1" dirty="0" err="1">
                <a:latin typeface="Times New Roman" panose="02020603050405020304" pitchFamily="18" charset="0"/>
                <a:cs typeface="Times New Roman" panose="02020603050405020304" pitchFamily="18" charset="0"/>
              </a:rPr>
              <a:t>Араго</a:t>
            </a:r>
            <a:r>
              <a:rPr lang="ru-RU" sz="1400" b="1" dirty="0">
                <a:latin typeface="Times New Roman" panose="02020603050405020304" pitchFamily="18" charset="0"/>
                <a:cs typeface="Times New Roman" panose="02020603050405020304" pitchFamily="18" charset="0"/>
              </a:rPr>
              <a:t>, чуть позже – «Бегство в Россию» (про Альфреда </a:t>
            </a:r>
            <a:r>
              <a:rPr lang="ru-RU" sz="1400" b="1" dirty="0" err="1">
                <a:latin typeface="Times New Roman" panose="02020603050405020304" pitchFamily="18" charset="0"/>
                <a:cs typeface="Times New Roman" panose="02020603050405020304" pitchFamily="18" charset="0"/>
              </a:rPr>
              <a:t>Саранта</a:t>
            </a:r>
            <a:r>
              <a:rPr lang="ru-RU" sz="1400" b="1" dirty="0">
                <a:latin typeface="Times New Roman" panose="02020603050405020304" pitchFamily="18" charset="0"/>
                <a:cs typeface="Times New Roman" panose="02020603050405020304" pitchFamily="18" charset="0"/>
              </a:rPr>
              <a:t> и </a:t>
            </a:r>
            <a:r>
              <a:rPr lang="ru-RU" sz="1400" b="1" dirty="0" err="1">
                <a:latin typeface="Times New Roman" panose="02020603050405020304" pitchFamily="18" charset="0"/>
                <a:cs typeface="Times New Roman" panose="02020603050405020304" pitchFamily="18" charset="0"/>
              </a:rPr>
              <a:t>Джоэля</a:t>
            </a:r>
            <a:r>
              <a:rPr lang="ru-RU" sz="1400" b="1" dirty="0">
                <a:latin typeface="Times New Roman" panose="02020603050405020304" pitchFamily="18" charset="0"/>
                <a:cs typeface="Times New Roman" panose="02020603050405020304" pitchFamily="18" charset="0"/>
              </a:rPr>
              <a:t> Бара), и «Вечера с Петром Великим».</a:t>
            </a:r>
          </a:p>
        </p:txBody>
      </p:sp>
      <p:pic>
        <p:nvPicPr>
          <p:cNvPr id="10" name="Рисунок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1309" y="4170200"/>
            <a:ext cx="1696239" cy="252352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996042" y="1806292"/>
            <a:ext cx="4718957" cy="307777"/>
          </a:xfrm>
          <a:prstGeom prst="rect">
            <a:avLst/>
          </a:prstGeom>
          <a:noFill/>
        </p:spPr>
        <p:txBody>
          <a:bodyPr wrap="square" rtlCol="0">
            <a:spAutoFit/>
          </a:bodyPr>
          <a:lstStyle/>
          <a:p>
            <a:pPr algn="just"/>
            <a:endParaRPr lang="ru-RU" sz="1400" b="1" dirty="0">
              <a:latin typeface="Times New Roman" panose="02020603050405020304" pitchFamily="18" charset="0"/>
              <a:cs typeface="Times New Roman" panose="02020603050405020304" pitchFamily="18" charset="0"/>
            </a:endParaRPr>
          </a:p>
        </p:txBody>
      </p:sp>
      <p:sp>
        <p:nvSpPr>
          <p:cNvPr id="13" name="Табличка 12"/>
          <p:cNvSpPr/>
          <p:nvPr/>
        </p:nvSpPr>
        <p:spPr>
          <a:xfrm>
            <a:off x="2354001" y="5954423"/>
            <a:ext cx="4480857" cy="77387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a:solidFill>
                  <a:schemeClr val="tx1"/>
                </a:solidFill>
                <a:latin typeface="Times New Roman" panose="02020603050405020304" pitchFamily="18" charset="0"/>
                <a:cs typeface="Times New Roman" panose="02020603050405020304" pitchFamily="18" charset="0"/>
              </a:rPr>
              <a:t>Гранин, </a:t>
            </a:r>
            <a:r>
              <a:rPr lang="ru-RU" sz="1400" b="1" dirty="0" smtClean="0">
                <a:solidFill>
                  <a:schemeClr val="tx1"/>
                </a:solidFill>
                <a:latin typeface="Times New Roman" panose="02020603050405020304" pitchFamily="18" charset="0"/>
                <a:cs typeface="Times New Roman" panose="02020603050405020304" pitchFamily="18" charset="0"/>
              </a:rPr>
              <a:t>Д. А. Причуды </a:t>
            </a:r>
            <a:r>
              <a:rPr lang="ru-RU" sz="1400" b="1" dirty="0">
                <a:solidFill>
                  <a:schemeClr val="tx1"/>
                </a:solidFill>
                <a:latin typeface="Times New Roman" panose="02020603050405020304" pitchFamily="18" charset="0"/>
                <a:cs typeface="Times New Roman" panose="02020603050405020304" pitchFamily="18" charset="0"/>
              </a:rPr>
              <a:t>памяти / </a:t>
            </a:r>
            <a:r>
              <a:rPr lang="ru-RU" sz="1400" b="1" dirty="0" smtClean="0">
                <a:solidFill>
                  <a:schemeClr val="tx1"/>
                </a:solidFill>
                <a:latin typeface="Times New Roman" panose="02020603050405020304" pitchFamily="18" charset="0"/>
                <a:cs typeface="Times New Roman" panose="02020603050405020304" pitchFamily="18" charset="0"/>
              </a:rPr>
              <a:t>Даниил Александрович Гранин. </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Москва, </a:t>
            </a:r>
            <a:r>
              <a:rPr lang="ru-RU" sz="1400" b="1" dirty="0">
                <a:solidFill>
                  <a:schemeClr val="tx1"/>
                </a:solidFill>
                <a:latin typeface="Times New Roman" panose="02020603050405020304" pitchFamily="18" charset="0"/>
                <a:cs typeface="Times New Roman" panose="02020603050405020304" pitchFamily="18" charset="0"/>
              </a:rPr>
              <a:t>2015. </a:t>
            </a:r>
            <a:r>
              <a:rPr lang="ru-RU" sz="1400" b="1" dirty="0" smtClean="0">
                <a:solidFill>
                  <a:schemeClr val="tx1"/>
                </a:solidFill>
                <a:latin typeface="Times New Roman" panose="02020603050405020304" pitchFamily="18" charset="0"/>
                <a:cs typeface="Times New Roman" panose="02020603050405020304" pitchFamily="18" charset="0"/>
              </a:rPr>
              <a:t>– 446 с</a:t>
            </a:r>
            <a:r>
              <a:rPr lang="ru-RU" sz="1400" b="1" dirty="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 </a:t>
            </a:r>
            <a:r>
              <a:rPr lang="ru-RU" sz="1400" b="1" dirty="0">
                <a:solidFill>
                  <a:schemeClr val="tx1"/>
                </a:solidFill>
                <a:latin typeface="Times New Roman" panose="02020603050405020304" pitchFamily="18" charset="0"/>
                <a:cs typeface="Times New Roman" panose="02020603050405020304" pitchFamily="18" charset="0"/>
              </a:rPr>
              <a:t>(Наш XX век). </a:t>
            </a:r>
          </a:p>
        </p:txBody>
      </p:sp>
      <p:sp>
        <p:nvSpPr>
          <p:cNvPr id="6" name="TextBox 5"/>
          <p:cNvSpPr txBox="1"/>
          <p:nvPr/>
        </p:nvSpPr>
        <p:spPr>
          <a:xfrm>
            <a:off x="147167" y="3848373"/>
            <a:ext cx="6807368" cy="2031325"/>
          </a:xfrm>
          <a:prstGeom prst="rect">
            <a:avLst/>
          </a:prstGeom>
          <a:solidFill>
            <a:schemeClr val="accent1">
              <a:lumMod val="20000"/>
              <a:lumOff val="80000"/>
            </a:schemeClr>
          </a:solidFill>
        </p:spPr>
        <p:txBody>
          <a:bodyPr wrap="square" rtlCol="0">
            <a:spAutoFit/>
          </a:bodyPr>
          <a:lstStyle/>
          <a:p>
            <a:pPr algn="just"/>
            <a:r>
              <a:rPr lang="ru-RU" sz="1400" b="1" i="1" dirty="0">
                <a:latin typeface="Times New Roman" panose="02020603050405020304" pitchFamily="18" charset="0"/>
                <a:cs typeface="Times New Roman" panose="02020603050405020304" pitchFamily="18" charset="0"/>
              </a:rPr>
              <a:t>Эту книгу Даниила Гранина нельзя отнести к какому-либо литературному жанру, в ней он отступил от своей привычной стилистики. Книга-размышление написана в форме кратких заметок, охватывающих промежуток времени от конца 30-х до наших дней. В этих изящных новеллах автору удалось передать гнетущую атмосферу послевоенных 40-х годов и ее воздействие на человеческие судьбы. Беспощадны его мастерские «штрихи», рисующие современную действительность. Важные серьезные вещи перемежаются заметками из записных книжек об увиденном и услышанном – нелепом, смешном, анекдотичном…</a:t>
            </a:r>
          </a:p>
        </p:txBody>
      </p:sp>
    </p:spTree>
    <p:extLst>
      <p:ext uri="{BB962C8B-B14F-4D97-AF65-F5344CB8AC3E}">
        <p14:creationId xmlns:p14="http://schemas.microsoft.com/office/powerpoint/2010/main" val="84145103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duotone>
              <a:prstClr val="black"/>
              <a:schemeClr val="accent2">
                <a:lumMod val="20000"/>
                <a:lumOff val="80000"/>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 y="0"/>
            <a:ext cx="9144001" cy="685800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91518" y="378451"/>
            <a:ext cx="8302105" cy="400110"/>
          </a:xfrm>
          <a:prstGeom prst="rect">
            <a:avLst/>
          </a:prstGeom>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РАЗДЕЛ  </a:t>
            </a:r>
            <a:r>
              <a:rPr lang="ru-RU" sz="2000" b="1" dirty="0" smtClean="0">
                <a:solidFill>
                  <a:srgbClr val="C00000"/>
                </a:solidFill>
                <a:latin typeface="Times New Roman" panose="02020603050405020304" pitchFamily="18" charset="0"/>
                <a:cs typeface="Times New Roman" panose="02020603050405020304" pitchFamily="18" charset="0"/>
              </a:rPr>
              <a:t>2.   ВОЙНА  И  МИР  ДАНИИЛА  ГРАНИНА</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33079" y="2577883"/>
            <a:ext cx="4688006" cy="3323987"/>
          </a:xfrm>
          <a:prstGeom prst="rect">
            <a:avLst/>
          </a:prstGeom>
          <a:solidFill>
            <a:schemeClr val="tx2">
              <a:lumMod val="20000"/>
              <a:lumOff val="80000"/>
            </a:schemeClr>
          </a:solidFill>
          <a:ln>
            <a:solidFill>
              <a:srgbClr val="C00000"/>
            </a:solidFill>
          </a:ln>
        </p:spPr>
        <p:txBody>
          <a:bodyPr wrap="square" rtlCol="0">
            <a:spAutoFit/>
          </a:bodyPr>
          <a:lstStyle/>
          <a:p>
            <a:pPr algn="just"/>
            <a:r>
              <a:rPr lang="ru-RU" sz="1400" b="1" dirty="0">
                <a:latin typeface="Times New Roman" panose="02020603050405020304" pitchFamily="18" charset="0"/>
                <a:cs typeface="Times New Roman" panose="02020603050405020304" pitchFamily="18" charset="0"/>
              </a:rPr>
              <a:t>Имея высшее техническое образование, </a:t>
            </a:r>
            <a:r>
              <a:rPr lang="ru-RU" sz="1400" b="1" dirty="0" smtClean="0">
                <a:latin typeface="Times New Roman" panose="02020603050405020304" pitchFamily="18" charset="0"/>
                <a:cs typeface="Times New Roman" panose="02020603050405020304" pitchFamily="18" charset="0"/>
              </a:rPr>
              <a:t>Даниил Александрович </a:t>
            </a:r>
            <a:r>
              <a:rPr lang="ru-RU" sz="1400" b="1" dirty="0">
                <a:latin typeface="Times New Roman" panose="02020603050405020304" pitchFamily="18" charset="0"/>
                <a:cs typeface="Times New Roman" panose="02020603050405020304" pitchFamily="18" charset="0"/>
              </a:rPr>
              <a:t>всю жизнь писал о науке, воспевая ее, и пытался определить, какое место отводится человеку в нашей стремительно меняющейся жизни. Его романы «Искатели», «Иду на грозу», «Выбор цели», «После свадьбы», «Спор через океан» объединяет общая тема – это разговор об изобретательстве, о борьбе между трудно пробивающими себе дорогу талантами и неталантливыми карьеристами, о бюрократии и молодой науке, не страшащейся испытаний, и тех трудностей, которые почти всегда возникают перед теми, кто ищет нового. Возможно, в них очень ярки и узнаваемы детали эпохи, что смущает или отталкивает современного молодого читателя, но идеи остаются актуальными.</a:t>
            </a:r>
          </a:p>
        </p:txBody>
      </p:sp>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518" y="2577883"/>
            <a:ext cx="3593910" cy="2397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427628" y="5378650"/>
            <a:ext cx="3666129" cy="523220"/>
          </a:xfrm>
          <a:prstGeom prst="rect">
            <a:avLst/>
          </a:prstGeom>
          <a:solidFill>
            <a:schemeClr val="accent1">
              <a:lumMod val="20000"/>
              <a:lumOff val="80000"/>
            </a:schemeClr>
          </a:solidFill>
          <a:ln>
            <a:solidFill>
              <a:srgbClr val="C00000"/>
            </a:solidFill>
          </a:ln>
        </p:spPr>
        <p:txBody>
          <a:bodyPr wrap="square">
            <a:spAutoFit/>
          </a:bodyPr>
          <a:lstStyle/>
          <a:p>
            <a:r>
              <a:rPr lang="ru-RU" sz="1400" b="1" dirty="0" smtClean="0">
                <a:solidFill>
                  <a:srgbClr val="C00000"/>
                </a:solidFill>
                <a:latin typeface="Times New Roman" panose="02020603050405020304" pitchFamily="18" charset="0"/>
                <a:cs typeface="Times New Roman" panose="02020603050405020304" pitchFamily="18" charset="0"/>
                <a:hlinkClick r:id="rId5"/>
              </a:rPr>
              <a:t>Смотреть документальный фильм "Даниил </a:t>
            </a:r>
            <a:r>
              <a:rPr lang="ru-RU" sz="1400" b="1" dirty="0">
                <a:solidFill>
                  <a:srgbClr val="C00000"/>
                </a:solidFill>
                <a:latin typeface="Times New Roman" panose="02020603050405020304" pitchFamily="18" charset="0"/>
                <a:cs typeface="Times New Roman" panose="02020603050405020304" pitchFamily="18" charset="0"/>
                <a:hlinkClick r:id="rId5"/>
              </a:rPr>
              <a:t>Гранин. Исповедь</a:t>
            </a:r>
            <a:r>
              <a:rPr lang="ru-RU" sz="1400" b="1" dirty="0" smtClean="0">
                <a:solidFill>
                  <a:srgbClr val="C00000"/>
                </a:solidFill>
                <a:latin typeface="Times New Roman" panose="02020603050405020304" pitchFamily="18" charset="0"/>
                <a:cs typeface="Times New Roman" panose="02020603050405020304" pitchFamily="18" charset="0"/>
                <a:hlinkClick r:id="rId5"/>
              </a:rPr>
              <a:t>"</a:t>
            </a: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9" name="Табличка 8"/>
          <p:cNvSpPr/>
          <p:nvPr/>
        </p:nvSpPr>
        <p:spPr>
          <a:xfrm>
            <a:off x="427628" y="1080210"/>
            <a:ext cx="8265996" cy="1039589"/>
          </a:xfrm>
          <a:prstGeom prst="plaque">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latin typeface="Times New Roman" panose="02020603050405020304" pitchFamily="18" charset="0"/>
                <a:cs typeface="Times New Roman" panose="02020603050405020304" pitchFamily="18" charset="0"/>
              </a:rPr>
              <a:t>Даниил Александрович Гранин – писатель больших беспокойств, писатель, посвятивший свое творчество целиком нашему времени, заботам сегодняшнего дня. Вот почему его творчество будет жить долго, ибо наши дела – дела сегодняшнего дня – являются делами многих веков.</a:t>
            </a:r>
          </a:p>
          <a:p>
            <a:pPr algn="just"/>
            <a:r>
              <a:rPr lang="ru-RU" sz="1400" b="1" dirty="0" smtClean="0">
                <a:solidFill>
                  <a:schemeClr val="tx1"/>
                </a:solidFill>
                <a:latin typeface="Times New Roman" panose="02020603050405020304" pitchFamily="18" charset="0"/>
                <a:cs typeface="Times New Roman" panose="02020603050405020304" pitchFamily="18" charset="0"/>
              </a:rPr>
              <a:t>                                                                                                                                       Дмитрий Лихачев</a:t>
            </a:r>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754539"/>
      </p:ext>
    </p:extLst>
  </p:cSld>
  <p:clrMapOvr>
    <a:masterClrMapping/>
  </p:clrMapOvr>
  <p:transition spd="med">
    <p:pull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2773</TotalTime>
  <Words>5044</Words>
  <Application>Microsoft Office PowerPoint</Application>
  <PresentationFormat>Экран (4:3)</PresentationFormat>
  <Paragraphs>197</Paragraphs>
  <Slides>26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26</vt:i4>
      </vt:variant>
    </vt:vector>
  </HeadingPairs>
  <TitlesOfParts>
    <vt:vector size="31" baseType="lpstr">
      <vt:lpstr>Arial</vt:lpstr>
      <vt:lpstr>Calibri Light</vt:lpstr>
      <vt:lpstr>Calibri</vt:lpstr>
      <vt:lpstr>Times New Roman</vt:lpstr>
      <vt:lpstr>Тема Office</vt:lpstr>
      <vt:lpstr>ОСТАТЬСЯ САМИМ СОБОЙ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ОСТАТЬСЯ САМИМ СОБОЙ</dc:title>
  <dc:creator>Пользователь Windows</dc:creator>
  <cp:lastModifiedBy>Георгий</cp:lastModifiedBy>
  <cp:revision>170</cp:revision>
  <dcterms:created xsi:type="dcterms:W3CDTF">2019-04-30T09:30:55Z</dcterms:created>
  <dcterms:modified xsi:type="dcterms:W3CDTF">2019-06-06T13:32:36Z</dcterms:modified>
</cp:coreProperties>
</file>